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notesSlides/notesSlide11.xml" ContentType="application/vnd.openxmlformats-officedocument.presentationml.notesSlide+xml"/>
  <Override PartName="/ppt/tags/tag8.xml" ContentType="application/vnd.openxmlformats-officedocument.presentationml.tags+xml"/>
  <Override PartName="/ppt/notesSlides/notesSlide12.xml" ContentType="application/vnd.openxmlformats-officedocument.presentationml.notesSlide+xml"/>
  <Override PartName="/ppt/tags/tag9.xml" ContentType="application/vnd.openxmlformats-officedocument.presentationml.tags+xml"/>
  <Override PartName="/ppt/notesSlides/notesSlide13.xml" ContentType="application/vnd.openxmlformats-officedocument.presentationml.notesSlide+xml"/>
  <Override PartName="/ppt/tags/tag10.xml" ContentType="application/vnd.openxmlformats-officedocument.presentationml.tags+xml"/>
  <Override PartName="/ppt/notesSlides/notesSlide14.xml" ContentType="application/vnd.openxmlformats-officedocument.presentationml.notesSlide+xml"/>
  <Override PartName="/ppt/tags/tag1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2.xml" ContentType="application/vnd.openxmlformats-officedocument.presentationml.tags+xml"/>
  <Override PartName="/ppt/notesSlides/notesSlide17.xml" ContentType="application/vnd.openxmlformats-officedocument.presentationml.notesSlide+xml"/>
  <Override PartName="/ppt/tags/tag13.xml" ContentType="application/vnd.openxmlformats-officedocument.presentationml.tags+xml"/>
  <Override PartName="/ppt/notesSlides/notesSlide18.xml" ContentType="application/vnd.openxmlformats-officedocument.presentationml.notesSlide+xml"/>
  <Override PartName="/ppt/tags/tag14.xml" ContentType="application/vnd.openxmlformats-officedocument.presentationml.tags+xml"/>
  <Override PartName="/ppt/notesSlides/notesSlide19.xml" ContentType="application/vnd.openxmlformats-officedocument.presentationml.notesSlide+xml"/>
  <Override PartName="/ppt/tags/tag15.xml" ContentType="application/vnd.openxmlformats-officedocument.presentationml.tags+xml"/>
  <Override PartName="/ppt/notesSlides/notesSlide20.xml" ContentType="application/vnd.openxmlformats-officedocument.presentationml.notesSlide+xml"/>
  <Override PartName="/ppt/tags/tag16.xml" ContentType="application/vnd.openxmlformats-officedocument.presentationml.tags+xml"/>
  <Override PartName="/ppt/notesSlides/notesSlide21.xml" ContentType="application/vnd.openxmlformats-officedocument.presentationml.notesSlide+xml"/>
  <Override PartName="/ppt/tags/tag17.xml" ContentType="application/vnd.openxmlformats-officedocument.presentationml.tags+xml"/>
  <Override PartName="/ppt/notesSlides/notesSlide22.xml" ContentType="application/vnd.openxmlformats-officedocument.presentationml.notesSlide+xml"/>
  <Override PartName="/ppt/tags/tag18.xml" ContentType="application/vnd.openxmlformats-officedocument.presentationml.tags+xml"/>
  <Override PartName="/ppt/notesSlides/notesSlide23.xml" ContentType="application/vnd.openxmlformats-officedocument.presentationml.notesSlide+xml"/>
  <Override PartName="/ppt/tags/tag19.xml" ContentType="application/vnd.openxmlformats-officedocument.presentationml.tags+xml"/>
  <Override PartName="/ppt/notesSlides/notesSlide24.xml" ContentType="application/vnd.openxmlformats-officedocument.presentationml.notesSlide+xml"/>
  <Override PartName="/ppt/tags/tag20.xml" ContentType="application/vnd.openxmlformats-officedocument.presentationml.tags+xml"/>
  <Override PartName="/ppt/notesSlides/notesSlide25.xml" ContentType="application/vnd.openxmlformats-officedocument.presentationml.notesSlide+xml"/>
  <Override PartName="/ppt/tags/tag21.xml" ContentType="application/vnd.openxmlformats-officedocument.presentationml.tags+xml"/>
  <Override PartName="/ppt/notesSlides/notesSlide26.xml" ContentType="application/vnd.openxmlformats-officedocument.presentationml.notesSlide+xml"/>
  <Override PartName="/ppt/tags/tag22.xml" ContentType="application/vnd.openxmlformats-officedocument.presentationml.tags+xml"/>
  <Override PartName="/ppt/notesSlides/notesSlide27.xml" ContentType="application/vnd.openxmlformats-officedocument.presentationml.notesSlide+xml"/>
  <Override PartName="/ppt/tags/tag23.xml" ContentType="application/vnd.openxmlformats-officedocument.presentationml.tags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tags/tag24.xml" ContentType="application/vnd.openxmlformats-officedocument.presentationml.tags+xml"/>
  <Override PartName="/ppt/notesSlides/notesSlide30.xml" ContentType="application/vnd.openxmlformats-officedocument.presentationml.notesSlide+xml"/>
  <Override PartName="/ppt/tags/tag25.xml" ContentType="application/vnd.openxmlformats-officedocument.presentationml.tags+xml"/>
  <Override PartName="/ppt/notesSlides/notesSlide31.xml" ContentType="application/vnd.openxmlformats-officedocument.presentationml.notesSlide+xml"/>
  <Override PartName="/ppt/tags/tag26.xml" ContentType="application/vnd.openxmlformats-officedocument.presentationml.tags+xml"/>
  <Override PartName="/ppt/notesSlides/notesSlide32.xml" ContentType="application/vnd.openxmlformats-officedocument.presentationml.notesSlide+xml"/>
  <Override PartName="/ppt/tags/tag27.xml" ContentType="application/vnd.openxmlformats-officedocument.presentationml.tags+xml"/>
  <Override PartName="/ppt/notesSlides/notesSlide33.xml" ContentType="application/vnd.openxmlformats-officedocument.presentationml.notesSlide+xml"/>
  <Override PartName="/ppt/tags/tag28.xml" ContentType="application/vnd.openxmlformats-officedocument.presentationml.tags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tags/tag29.xml" ContentType="application/vnd.openxmlformats-officedocument.presentationml.tags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38"/>
  </p:notesMasterIdLst>
  <p:handoutMasterIdLst>
    <p:handoutMasterId r:id="rId39"/>
  </p:handoutMasterIdLst>
  <p:sldIdLst>
    <p:sldId id="256" r:id="rId2"/>
    <p:sldId id="261" r:id="rId3"/>
    <p:sldId id="338" r:id="rId4"/>
    <p:sldId id="342" r:id="rId5"/>
    <p:sldId id="348" r:id="rId6"/>
    <p:sldId id="343" r:id="rId7"/>
    <p:sldId id="344" r:id="rId8"/>
    <p:sldId id="346" r:id="rId9"/>
    <p:sldId id="345" r:id="rId10"/>
    <p:sldId id="349" r:id="rId11"/>
    <p:sldId id="347" r:id="rId12"/>
    <p:sldId id="354" r:id="rId13"/>
    <p:sldId id="352" r:id="rId14"/>
    <p:sldId id="353" r:id="rId15"/>
    <p:sldId id="355" r:id="rId16"/>
    <p:sldId id="356" r:id="rId17"/>
    <p:sldId id="357" r:id="rId18"/>
    <p:sldId id="363" r:id="rId19"/>
    <p:sldId id="372" r:id="rId20"/>
    <p:sldId id="358" r:id="rId21"/>
    <p:sldId id="359" r:id="rId22"/>
    <p:sldId id="360" r:id="rId23"/>
    <p:sldId id="361" r:id="rId24"/>
    <p:sldId id="362" r:id="rId25"/>
    <p:sldId id="373" r:id="rId26"/>
    <p:sldId id="374" r:id="rId27"/>
    <p:sldId id="375" r:id="rId28"/>
    <p:sldId id="376" r:id="rId29"/>
    <p:sldId id="364" r:id="rId30"/>
    <p:sldId id="366" r:id="rId31"/>
    <p:sldId id="367" r:id="rId32"/>
    <p:sldId id="368" r:id="rId33"/>
    <p:sldId id="369" r:id="rId34"/>
    <p:sldId id="370" r:id="rId35"/>
    <p:sldId id="365" r:id="rId36"/>
    <p:sldId id="371" r:id="rId3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NEFFE  Alexandre" initials="HA" lastIdx="1" clrIdx="0">
    <p:extLst>
      <p:ext uri="{19B8F6BF-5375-455C-9EA6-DF929625EA0E}">
        <p15:presenceInfo xmlns:p15="http://schemas.microsoft.com/office/powerpoint/2012/main" userId="S::Alexandre.Heneffe@ulb.be::4c00f5c4-bf6b-423d-9082-10ca2b5cfdc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3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–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–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18" autoAdjust="0"/>
    <p:restoredTop sz="88409" autoAdjust="0"/>
  </p:normalViewPr>
  <p:slideViewPr>
    <p:cSldViewPr snapToGrid="0">
      <p:cViewPr varScale="1">
        <p:scale>
          <a:sx n="111" d="100"/>
          <a:sy n="111" d="100"/>
        </p:scale>
        <p:origin x="800" y="208"/>
      </p:cViewPr>
      <p:guideLst/>
    </p:cSldViewPr>
  </p:slideViewPr>
  <p:outlineViewPr>
    <p:cViewPr>
      <p:scale>
        <a:sx n="33" d="100"/>
        <a:sy n="33" d="100"/>
      </p:scale>
      <p:origin x="0" y="-69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06"/>
    </p:cViewPr>
  </p:sorterViewPr>
  <p:notesViewPr>
    <p:cSldViewPr snapToGrid="0">
      <p:cViewPr varScale="1">
        <p:scale>
          <a:sx n="96" d="100"/>
          <a:sy n="96" d="100"/>
        </p:scale>
        <p:origin x="368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5AC34C-B4A7-48E3-980C-4C0E222A1A5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D7F97EF4-4EC7-4DD3-AEF3-9E00C711D256}">
      <dgm:prSet/>
      <dgm:spPr/>
      <dgm:t>
        <a:bodyPr/>
        <a:lstStyle/>
        <a:p>
          <a:pPr>
            <a:defRPr cap="all"/>
          </a:pPr>
          <a:r>
            <a:rPr lang="en-US"/>
            <a:t>Objectives </a:t>
          </a:r>
        </a:p>
      </dgm:t>
    </dgm:pt>
    <dgm:pt modelId="{C9B847FD-375C-4950-B472-EFB2665027A0}" type="parTrans" cxnId="{86A704A8-FE06-4578-959B-CB1E51B39101}">
      <dgm:prSet/>
      <dgm:spPr/>
      <dgm:t>
        <a:bodyPr/>
        <a:lstStyle/>
        <a:p>
          <a:endParaRPr lang="en-US"/>
        </a:p>
      </dgm:t>
    </dgm:pt>
    <dgm:pt modelId="{B4F0C49B-0EBC-4B67-8269-DC67097F1E5F}" type="sibTrans" cxnId="{86A704A8-FE06-4578-959B-CB1E51B39101}">
      <dgm:prSet/>
      <dgm:spPr/>
      <dgm:t>
        <a:bodyPr/>
        <a:lstStyle/>
        <a:p>
          <a:endParaRPr lang="en-US"/>
        </a:p>
      </dgm:t>
    </dgm:pt>
    <dgm:pt modelId="{AEB094F2-4C50-4423-B0E8-D3AB9BC010C4}">
      <dgm:prSet/>
      <dgm:spPr/>
      <dgm:t>
        <a:bodyPr/>
        <a:lstStyle/>
        <a:p>
          <a:pPr>
            <a:defRPr cap="all"/>
          </a:pPr>
          <a:r>
            <a:rPr lang="en-US"/>
            <a:t>The heart and arrhythmias</a:t>
          </a:r>
        </a:p>
      </dgm:t>
    </dgm:pt>
    <dgm:pt modelId="{6E0B9C06-6947-4F79-BCE2-2BF8914104A5}" type="parTrans" cxnId="{4EE5F4D4-E4BC-4E5B-960F-1279F139A1B9}">
      <dgm:prSet/>
      <dgm:spPr/>
      <dgm:t>
        <a:bodyPr/>
        <a:lstStyle/>
        <a:p>
          <a:endParaRPr lang="en-US"/>
        </a:p>
      </dgm:t>
    </dgm:pt>
    <dgm:pt modelId="{D1AEAE11-D143-4D6E-9CEC-297E5CD66CAA}" type="sibTrans" cxnId="{4EE5F4D4-E4BC-4E5B-960F-1279F139A1B9}">
      <dgm:prSet/>
      <dgm:spPr/>
      <dgm:t>
        <a:bodyPr/>
        <a:lstStyle/>
        <a:p>
          <a:endParaRPr lang="en-US"/>
        </a:p>
      </dgm:t>
    </dgm:pt>
    <dgm:pt modelId="{61B87AC7-4A64-4A9B-968D-7CF5F534BEF1}">
      <dgm:prSet/>
      <dgm:spPr/>
      <dgm:t>
        <a:bodyPr/>
        <a:lstStyle/>
        <a:p>
          <a:pPr>
            <a:defRPr cap="all"/>
          </a:pPr>
          <a:r>
            <a:rPr lang="en-US"/>
            <a:t>Artificial intelligence</a:t>
          </a:r>
        </a:p>
      </dgm:t>
    </dgm:pt>
    <dgm:pt modelId="{B125F3E6-4089-4CC8-9CE6-DF73ABE8C7F6}" type="parTrans" cxnId="{A016EA3F-2C24-4F0A-A8F1-35AAF9E721B8}">
      <dgm:prSet/>
      <dgm:spPr/>
      <dgm:t>
        <a:bodyPr/>
        <a:lstStyle/>
        <a:p>
          <a:endParaRPr lang="en-US"/>
        </a:p>
      </dgm:t>
    </dgm:pt>
    <dgm:pt modelId="{A6B008F7-D4BF-453D-B703-59D0F1CD4716}" type="sibTrans" cxnId="{A016EA3F-2C24-4F0A-A8F1-35AAF9E721B8}">
      <dgm:prSet/>
      <dgm:spPr/>
      <dgm:t>
        <a:bodyPr/>
        <a:lstStyle/>
        <a:p>
          <a:endParaRPr lang="en-US"/>
        </a:p>
      </dgm:t>
    </dgm:pt>
    <dgm:pt modelId="{ABC7F6FC-FDB3-4126-8C48-B46EEBBE683C}">
      <dgm:prSet/>
      <dgm:spPr/>
      <dgm:t>
        <a:bodyPr/>
        <a:lstStyle/>
        <a:p>
          <a:pPr>
            <a:defRPr cap="all"/>
          </a:pPr>
          <a:r>
            <a:rPr lang="en-US"/>
            <a:t>Methodologies</a:t>
          </a:r>
        </a:p>
      </dgm:t>
    </dgm:pt>
    <dgm:pt modelId="{51C701D5-D1E9-4F91-B7BF-DD4C8416C1AC}" type="parTrans" cxnId="{A309C8E8-5C04-473D-9595-271A176BFEA3}">
      <dgm:prSet/>
      <dgm:spPr/>
      <dgm:t>
        <a:bodyPr/>
        <a:lstStyle/>
        <a:p>
          <a:endParaRPr lang="en-US"/>
        </a:p>
      </dgm:t>
    </dgm:pt>
    <dgm:pt modelId="{541D083C-84AD-41ED-A00D-5331B04EB2B7}" type="sibTrans" cxnId="{A309C8E8-5C04-473D-9595-271A176BFEA3}">
      <dgm:prSet/>
      <dgm:spPr/>
      <dgm:t>
        <a:bodyPr/>
        <a:lstStyle/>
        <a:p>
          <a:endParaRPr lang="en-US"/>
        </a:p>
      </dgm:t>
    </dgm:pt>
    <dgm:pt modelId="{FA6F9B6A-F864-4FA0-A0D1-84C788CD45F9}">
      <dgm:prSet/>
      <dgm:spPr/>
      <dgm:t>
        <a:bodyPr/>
        <a:lstStyle/>
        <a:p>
          <a:pPr>
            <a:defRPr cap="all"/>
          </a:pPr>
          <a:r>
            <a:rPr lang="en-US" dirty="0"/>
            <a:t>Results</a:t>
          </a:r>
        </a:p>
      </dgm:t>
    </dgm:pt>
    <dgm:pt modelId="{927C967D-FC3A-43F0-BCA3-9B9720C2EE5C}" type="parTrans" cxnId="{B605D694-EE01-40AA-BA6E-F814C007AD10}">
      <dgm:prSet/>
      <dgm:spPr/>
      <dgm:t>
        <a:bodyPr/>
        <a:lstStyle/>
        <a:p>
          <a:endParaRPr lang="en-US"/>
        </a:p>
      </dgm:t>
    </dgm:pt>
    <dgm:pt modelId="{5E2FB37F-89C4-4BEB-ADD3-59F10D3ADE54}" type="sibTrans" cxnId="{B605D694-EE01-40AA-BA6E-F814C007AD10}">
      <dgm:prSet/>
      <dgm:spPr/>
      <dgm:t>
        <a:bodyPr/>
        <a:lstStyle/>
        <a:p>
          <a:endParaRPr lang="en-US"/>
        </a:p>
      </dgm:t>
    </dgm:pt>
    <dgm:pt modelId="{20C2F1B4-AA4C-4309-B09D-D36524EC56EA}">
      <dgm:prSet/>
      <dgm:spPr/>
      <dgm:t>
        <a:bodyPr/>
        <a:lstStyle/>
        <a:p>
          <a:pPr>
            <a:defRPr cap="all"/>
          </a:pPr>
          <a:r>
            <a:rPr lang="en-US"/>
            <a:t>Conclusion</a:t>
          </a:r>
        </a:p>
      </dgm:t>
    </dgm:pt>
    <dgm:pt modelId="{16483E6E-0F7E-4B1B-AF7A-681A1A79AB99}" type="parTrans" cxnId="{F54429B7-204F-429A-9962-4DE3A24F44F5}">
      <dgm:prSet/>
      <dgm:spPr/>
      <dgm:t>
        <a:bodyPr/>
        <a:lstStyle/>
        <a:p>
          <a:endParaRPr lang="en-US"/>
        </a:p>
      </dgm:t>
    </dgm:pt>
    <dgm:pt modelId="{D56F0A6E-02D7-40B5-9A7E-15A078F79917}" type="sibTrans" cxnId="{F54429B7-204F-429A-9962-4DE3A24F44F5}">
      <dgm:prSet/>
      <dgm:spPr/>
      <dgm:t>
        <a:bodyPr/>
        <a:lstStyle/>
        <a:p>
          <a:endParaRPr lang="en-US"/>
        </a:p>
      </dgm:t>
    </dgm:pt>
    <dgm:pt modelId="{158D2222-BAE4-4BE9-B814-9A9717B3BF22}" type="pres">
      <dgm:prSet presAssocID="{295AC34C-B4A7-48E3-980C-4C0E222A1A54}" presName="root" presStyleCnt="0">
        <dgm:presLayoutVars>
          <dgm:dir/>
          <dgm:resizeHandles val="exact"/>
        </dgm:presLayoutVars>
      </dgm:prSet>
      <dgm:spPr/>
    </dgm:pt>
    <dgm:pt modelId="{1EDD3332-DBCD-4F52-BB09-983A23217644}" type="pres">
      <dgm:prSet presAssocID="{D7F97EF4-4EC7-4DD3-AEF3-9E00C711D256}" presName="compNode" presStyleCnt="0"/>
      <dgm:spPr/>
    </dgm:pt>
    <dgm:pt modelId="{A0CD4067-0FF9-41A5-AB09-912D0DFB9102}" type="pres">
      <dgm:prSet presAssocID="{D7F97EF4-4EC7-4DD3-AEF3-9E00C711D256}" presName="iconBgRect" presStyleLbl="bgShp" presStyleIdx="0" presStyleCnt="6"/>
      <dgm:spPr/>
    </dgm:pt>
    <dgm:pt modelId="{56BF0B25-B63C-49C4-A501-F70407676814}" type="pres">
      <dgm:prSet presAssocID="{D7F97EF4-4EC7-4DD3-AEF3-9E00C711D256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0ADE1ADC-9F09-4D16-8615-DABBAE391817}" type="pres">
      <dgm:prSet presAssocID="{D7F97EF4-4EC7-4DD3-AEF3-9E00C711D256}" presName="spaceRect" presStyleCnt="0"/>
      <dgm:spPr/>
    </dgm:pt>
    <dgm:pt modelId="{E7B390E7-B6AF-4A27-9933-1823AE50342D}" type="pres">
      <dgm:prSet presAssocID="{D7F97EF4-4EC7-4DD3-AEF3-9E00C711D256}" presName="textRect" presStyleLbl="revTx" presStyleIdx="0" presStyleCnt="6">
        <dgm:presLayoutVars>
          <dgm:chMax val="1"/>
          <dgm:chPref val="1"/>
        </dgm:presLayoutVars>
      </dgm:prSet>
      <dgm:spPr/>
    </dgm:pt>
    <dgm:pt modelId="{85AD9A75-6D10-47B7-B8E1-6B1CFD6DB36F}" type="pres">
      <dgm:prSet presAssocID="{B4F0C49B-0EBC-4B67-8269-DC67097F1E5F}" presName="sibTrans" presStyleCnt="0"/>
      <dgm:spPr/>
    </dgm:pt>
    <dgm:pt modelId="{26590FC9-D86D-4C84-B60C-6EE3E6E87B21}" type="pres">
      <dgm:prSet presAssocID="{AEB094F2-4C50-4423-B0E8-D3AB9BC010C4}" presName="compNode" presStyleCnt="0"/>
      <dgm:spPr/>
    </dgm:pt>
    <dgm:pt modelId="{2DB67AC5-2D71-4983-B423-2812BEEB5646}" type="pres">
      <dgm:prSet presAssocID="{AEB094F2-4C50-4423-B0E8-D3AB9BC010C4}" presName="iconBgRect" presStyleLbl="bgShp" presStyleIdx="1" presStyleCnt="6"/>
      <dgm:spPr/>
    </dgm:pt>
    <dgm:pt modelId="{18AA6523-4E9C-4B7C-89BE-F419A8E58839}" type="pres">
      <dgm:prSet presAssocID="{AEB094F2-4C50-4423-B0E8-D3AB9BC010C4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rtbeat"/>
        </a:ext>
      </dgm:extLst>
    </dgm:pt>
    <dgm:pt modelId="{C44157FA-C61C-4223-9347-ACC13799746A}" type="pres">
      <dgm:prSet presAssocID="{AEB094F2-4C50-4423-B0E8-D3AB9BC010C4}" presName="spaceRect" presStyleCnt="0"/>
      <dgm:spPr/>
    </dgm:pt>
    <dgm:pt modelId="{5066CFD7-94E3-4F8A-A939-6EF32C956D7A}" type="pres">
      <dgm:prSet presAssocID="{AEB094F2-4C50-4423-B0E8-D3AB9BC010C4}" presName="textRect" presStyleLbl="revTx" presStyleIdx="1" presStyleCnt="6">
        <dgm:presLayoutVars>
          <dgm:chMax val="1"/>
          <dgm:chPref val="1"/>
        </dgm:presLayoutVars>
      </dgm:prSet>
      <dgm:spPr/>
    </dgm:pt>
    <dgm:pt modelId="{9667A3A9-B588-4B9D-B619-9E4DF46B349F}" type="pres">
      <dgm:prSet presAssocID="{D1AEAE11-D143-4D6E-9CEC-297E5CD66CAA}" presName="sibTrans" presStyleCnt="0"/>
      <dgm:spPr/>
    </dgm:pt>
    <dgm:pt modelId="{68D3D8F1-12D9-41D0-B213-D46DFA616D52}" type="pres">
      <dgm:prSet presAssocID="{61B87AC7-4A64-4A9B-968D-7CF5F534BEF1}" presName="compNode" presStyleCnt="0"/>
      <dgm:spPr/>
    </dgm:pt>
    <dgm:pt modelId="{5C7CD879-B4E9-4F2F-BA5D-6E41B030C505}" type="pres">
      <dgm:prSet presAssocID="{61B87AC7-4A64-4A9B-968D-7CF5F534BEF1}" presName="iconBgRect" presStyleLbl="bgShp" presStyleIdx="2" presStyleCnt="6"/>
      <dgm:spPr/>
    </dgm:pt>
    <dgm:pt modelId="{97FAED75-DB27-4253-BC93-8F642DA12BD9}" type="pres">
      <dgm:prSet presAssocID="{61B87AC7-4A64-4A9B-968D-7CF5F534BEF1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A10A9DAA-496C-4A61-9D33-C7C51AA0E29C}" type="pres">
      <dgm:prSet presAssocID="{61B87AC7-4A64-4A9B-968D-7CF5F534BEF1}" presName="spaceRect" presStyleCnt="0"/>
      <dgm:spPr/>
    </dgm:pt>
    <dgm:pt modelId="{B4A08459-E191-4C6C-98A6-4E8CB2A59CA7}" type="pres">
      <dgm:prSet presAssocID="{61B87AC7-4A64-4A9B-968D-7CF5F534BEF1}" presName="textRect" presStyleLbl="revTx" presStyleIdx="2" presStyleCnt="6">
        <dgm:presLayoutVars>
          <dgm:chMax val="1"/>
          <dgm:chPref val="1"/>
        </dgm:presLayoutVars>
      </dgm:prSet>
      <dgm:spPr/>
    </dgm:pt>
    <dgm:pt modelId="{F47178D1-CC1E-494A-B6ED-01FEA66DB684}" type="pres">
      <dgm:prSet presAssocID="{A6B008F7-D4BF-453D-B703-59D0F1CD4716}" presName="sibTrans" presStyleCnt="0"/>
      <dgm:spPr/>
    </dgm:pt>
    <dgm:pt modelId="{E18C5AE4-CD9C-412F-B53A-76BFB2583871}" type="pres">
      <dgm:prSet presAssocID="{ABC7F6FC-FDB3-4126-8C48-B46EEBBE683C}" presName="compNode" presStyleCnt="0"/>
      <dgm:spPr/>
    </dgm:pt>
    <dgm:pt modelId="{C07193FE-E9EB-4B86-8E60-87EEEAD209E3}" type="pres">
      <dgm:prSet presAssocID="{ABC7F6FC-FDB3-4126-8C48-B46EEBBE683C}" presName="iconBgRect" presStyleLbl="bgShp" presStyleIdx="3" presStyleCnt="6"/>
      <dgm:spPr/>
    </dgm:pt>
    <dgm:pt modelId="{8BBF8EFC-AC47-4659-BBBD-74D0ECE87EA9}" type="pres">
      <dgm:prSet presAssocID="{ABC7F6FC-FDB3-4126-8C48-B46EEBBE683C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rve"/>
        </a:ext>
      </dgm:extLst>
    </dgm:pt>
    <dgm:pt modelId="{030C4960-56A6-41BE-AF83-317B19215B18}" type="pres">
      <dgm:prSet presAssocID="{ABC7F6FC-FDB3-4126-8C48-B46EEBBE683C}" presName="spaceRect" presStyleCnt="0"/>
      <dgm:spPr/>
    </dgm:pt>
    <dgm:pt modelId="{621D7E4D-2D77-4F28-9FB8-FC7742A75485}" type="pres">
      <dgm:prSet presAssocID="{ABC7F6FC-FDB3-4126-8C48-B46EEBBE683C}" presName="textRect" presStyleLbl="revTx" presStyleIdx="3" presStyleCnt="6">
        <dgm:presLayoutVars>
          <dgm:chMax val="1"/>
          <dgm:chPref val="1"/>
        </dgm:presLayoutVars>
      </dgm:prSet>
      <dgm:spPr/>
    </dgm:pt>
    <dgm:pt modelId="{D7EF3645-FB06-4EE2-BB06-4D5893C43A5E}" type="pres">
      <dgm:prSet presAssocID="{541D083C-84AD-41ED-A00D-5331B04EB2B7}" presName="sibTrans" presStyleCnt="0"/>
      <dgm:spPr/>
    </dgm:pt>
    <dgm:pt modelId="{E68CF8F1-A1FD-4E4F-B090-8ED7D47F0BC9}" type="pres">
      <dgm:prSet presAssocID="{FA6F9B6A-F864-4FA0-A0D1-84C788CD45F9}" presName="compNode" presStyleCnt="0"/>
      <dgm:spPr/>
    </dgm:pt>
    <dgm:pt modelId="{0122AA30-8554-4A7E-949F-D95818D41094}" type="pres">
      <dgm:prSet presAssocID="{FA6F9B6A-F864-4FA0-A0D1-84C788CD45F9}" presName="iconBgRect" presStyleLbl="bgShp" presStyleIdx="4" presStyleCnt="6"/>
      <dgm:spPr/>
    </dgm:pt>
    <dgm:pt modelId="{E30C6CE7-396D-4D5C-B10D-3F091F1B468D}" type="pres">
      <dgm:prSet presAssocID="{FA6F9B6A-F864-4FA0-A0D1-84C788CD45F9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BD69448-7FC7-4E37-94EC-1122F27ED566}" type="pres">
      <dgm:prSet presAssocID="{FA6F9B6A-F864-4FA0-A0D1-84C788CD45F9}" presName="spaceRect" presStyleCnt="0"/>
      <dgm:spPr/>
    </dgm:pt>
    <dgm:pt modelId="{DCFA69B0-FCE1-4B5E-ADBD-474C3408AA98}" type="pres">
      <dgm:prSet presAssocID="{FA6F9B6A-F864-4FA0-A0D1-84C788CD45F9}" presName="textRect" presStyleLbl="revTx" presStyleIdx="4" presStyleCnt="6">
        <dgm:presLayoutVars>
          <dgm:chMax val="1"/>
          <dgm:chPref val="1"/>
        </dgm:presLayoutVars>
      </dgm:prSet>
      <dgm:spPr/>
    </dgm:pt>
    <dgm:pt modelId="{2177A645-C761-4CF0-A09C-463B40E4AAAB}" type="pres">
      <dgm:prSet presAssocID="{5E2FB37F-89C4-4BEB-ADD3-59F10D3ADE54}" presName="sibTrans" presStyleCnt="0"/>
      <dgm:spPr/>
    </dgm:pt>
    <dgm:pt modelId="{9331BA11-CF95-42E6-B687-79EEEF951F69}" type="pres">
      <dgm:prSet presAssocID="{20C2F1B4-AA4C-4309-B09D-D36524EC56EA}" presName="compNode" presStyleCnt="0"/>
      <dgm:spPr/>
    </dgm:pt>
    <dgm:pt modelId="{9E493C69-B229-471D-B4D0-356BD86E09E1}" type="pres">
      <dgm:prSet presAssocID="{20C2F1B4-AA4C-4309-B09D-D36524EC56EA}" presName="iconBgRect" presStyleLbl="bgShp" presStyleIdx="5" presStyleCnt="6"/>
      <dgm:spPr/>
    </dgm:pt>
    <dgm:pt modelId="{D2D80209-0F75-498F-82F3-2D920657DE8A}" type="pres">
      <dgm:prSet presAssocID="{20C2F1B4-AA4C-4309-B09D-D36524EC56EA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vel"/>
        </a:ext>
      </dgm:extLst>
    </dgm:pt>
    <dgm:pt modelId="{83B81B88-0F97-40F3-A944-56E5B2874068}" type="pres">
      <dgm:prSet presAssocID="{20C2F1B4-AA4C-4309-B09D-D36524EC56EA}" presName="spaceRect" presStyleCnt="0"/>
      <dgm:spPr/>
    </dgm:pt>
    <dgm:pt modelId="{39A8E1E6-BF41-4504-9553-53174C3204B1}" type="pres">
      <dgm:prSet presAssocID="{20C2F1B4-AA4C-4309-B09D-D36524EC56EA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5C635A21-642C-4E71-A78D-293901E5D289}" type="presOf" srcId="{61B87AC7-4A64-4A9B-968D-7CF5F534BEF1}" destId="{B4A08459-E191-4C6C-98A6-4E8CB2A59CA7}" srcOrd="0" destOrd="0" presId="urn:microsoft.com/office/officeart/2018/5/layout/IconCircleLabelList"/>
    <dgm:cxn modelId="{22B4AD23-0F0E-4002-9AAD-FC047395414C}" type="presOf" srcId="{FA6F9B6A-F864-4FA0-A0D1-84C788CD45F9}" destId="{DCFA69B0-FCE1-4B5E-ADBD-474C3408AA98}" srcOrd="0" destOrd="0" presId="urn:microsoft.com/office/officeart/2018/5/layout/IconCircleLabelList"/>
    <dgm:cxn modelId="{A016EA3F-2C24-4F0A-A8F1-35AAF9E721B8}" srcId="{295AC34C-B4A7-48E3-980C-4C0E222A1A54}" destId="{61B87AC7-4A64-4A9B-968D-7CF5F534BEF1}" srcOrd="2" destOrd="0" parTransId="{B125F3E6-4089-4CC8-9CE6-DF73ABE8C7F6}" sibTransId="{A6B008F7-D4BF-453D-B703-59D0F1CD4716}"/>
    <dgm:cxn modelId="{D89D6941-7267-483D-ADBD-AEDE6C0DA3D5}" type="presOf" srcId="{AEB094F2-4C50-4423-B0E8-D3AB9BC010C4}" destId="{5066CFD7-94E3-4F8A-A939-6EF32C956D7A}" srcOrd="0" destOrd="0" presId="urn:microsoft.com/office/officeart/2018/5/layout/IconCircleLabelList"/>
    <dgm:cxn modelId="{60A9F963-4ED6-49CB-8DED-47DFC8760EBD}" type="presOf" srcId="{295AC34C-B4A7-48E3-980C-4C0E222A1A54}" destId="{158D2222-BAE4-4BE9-B814-9A9717B3BF22}" srcOrd="0" destOrd="0" presId="urn:microsoft.com/office/officeart/2018/5/layout/IconCircleLabelList"/>
    <dgm:cxn modelId="{584DFC64-9019-42F4-B8B3-56AA53D3B6CF}" type="presOf" srcId="{D7F97EF4-4EC7-4DD3-AEF3-9E00C711D256}" destId="{E7B390E7-B6AF-4A27-9933-1823AE50342D}" srcOrd="0" destOrd="0" presId="urn:microsoft.com/office/officeart/2018/5/layout/IconCircleLabelList"/>
    <dgm:cxn modelId="{B75C0178-3743-4F68-9A54-0BB565DA2252}" type="presOf" srcId="{ABC7F6FC-FDB3-4126-8C48-B46EEBBE683C}" destId="{621D7E4D-2D77-4F28-9FB8-FC7742A75485}" srcOrd="0" destOrd="0" presId="urn:microsoft.com/office/officeart/2018/5/layout/IconCircleLabelList"/>
    <dgm:cxn modelId="{B605D694-EE01-40AA-BA6E-F814C007AD10}" srcId="{295AC34C-B4A7-48E3-980C-4C0E222A1A54}" destId="{FA6F9B6A-F864-4FA0-A0D1-84C788CD45F9}" srcOrd="4" destOrd="0" parTransId="{927C967D-FC3A-43F0-BCA3-9B9720C2EE5C}" sibTransId="{5E2FB37F-89C4-4BEB-ADD3-59F10D3ADE54}"/>
    <dgm:cxn modelId="{86A704A8-FE06-4578-959B-CB1E51B39101}" srcId="{295AC34C-B4A7-48E3-980C-4C0E222A1A54}" destId="{D7F97EF4-4EC7-4DD3-AEF3-9E00C711D256}" srcOrd="0" destOrd="0" parTransId="{C9B847FD-375C-4950-B472-EFB2665027A0}" sibTransId="{B4F0C49B-0EBC-4B67-8269-DC67097F1E5F}"/>
    <dgm:cxn modelId="{F54429B7-204F-429A-9962-4DE3A24F44F5}" srcId="{295AC34C-B4A7-48E3-980C-4C0E222A1A54}" destId="{20C2F1B4-AA4C-4309-B09D-D36524EC56EA}" srcOrd="5" destOrd="0" parTransId="{16483E6E-0F7E-4B1B-AF7A-681A1A79AB99}" sibTransId="{D56F0A6E-02D7-40B5-9A7E-15A078F79917}"/>
    <dgm:cxn modelId="{4EE5F4D4-E4BC-4E5B-960F-1279F139A1B9}" srcId="{295AC34C-B4A7-48E3-980C-4C0E222A1A54}" destId="{AEB094F2-4C50-4423-B0E8-D3AB9BC010C4}" srcOrd="1" destOrd="0" parTransId="{6E0B9C06-6947-4F79-BCE2-2BF8914104A5}" sibTransId="{D1AEAE11-D143-4D6E-9CEC-297E5CD66CAA}"/>
    <dgm:cxn modelId="{A309C8E8-5C04-473D-9595-271A176BFEA3}" srcId="{295AC34C-B4A7-48E3-980C-4C0E222A1A54}" destId="{ABC7F6FC-FDB3-4126-8C48-B46EEBBE683C}" srcOrd="3" destOrd="0" parTransId="{51C701D5-D1E9-4F91-B7BF-DD4C8416C1AC}" sibTransId="{541D083C-84AD-41ED-A00D-5331B04EB2B7}"/>
    <dgm:cxn modelId="{951754EC-F77F-4628-B31E-59AE1AB973DF}" type="presOf" srcId="{20C2F1B4-AA4C-4309-B09D-D36524EC56EA}" destId="{39A8E1E6-BF41-4504-9553-53174C3204B1}" srcOrd="0" destOrd="0" presId="urn:microsoft.com/office/officeart/2018/5/layout/IconCircleLabelList"/>
    <dgm:cxn modelId="{2242F2FC-E7C8-42C2-B012-AD3241B99F18}" type="presParOf" srcId="{158D2222-BAE4-4BE9-B814-9A9717B3BF22}" destId="{1EDD3332-DBCD-4F52-BB09-983A23217644}" srcOrd="0" destOrd="0" presId="urn:microsoft.com/office/officeart/2018/5/layout/IconCircleLabelList"/>
    <dgm:cxn modelId="{127DF736-B92A-4651-BAFD-4590241D1CE7}" type="presParOf" srcId="{1EDD3332-DBCD-4F52-BB09-983A23217644}" destId="{A0CD4067-0FF9-41A5-AB09-912D0DFB9102}" srcOrd="0" destOrd="0" presId="urn:microsoft.com/office/officeart/2018/5/layout/IconCircleLabelList"/>
    <dgm:cxn modelId="{2D81E50A-2F6F-4E4D-8566-A3339C026A2D}" type="presParOf" srcId="{1EDD3332-DBCD-4F52-BB09-983A23217644}" destId="{56BF0B25-B63C-49C4-A501-F70407676814}" srcOrd="1" destOrd="0" presId="urn:microsoft.com/office/officeart/2018/5/layout/IconCircleLabelList"/>
    <dgm:cxn modelId="{2CD4BA2D-6406-4F6A-A8D8-107BCAC262A1}" type="presParOf" srcId="{1EDD3332-DBCD-4F52-BB09-983A23217644}" destId="{0ADE1ADC-9F09-4D16-8615-DABBAE391817}" srcOrd="2" destOrd="0" presId="urn:microsoft.com/office/officeart/2018/5/layout/IconCircleLabelList"/>
    <dgm:cxn modelId="{63A10D6C-5276-47CB-A26E-8FD7C65A2FBC}" type="presParOf" srcId="{1EDD3332-DBCD-4F52-BB09-983A23217644}" destId="{E7B390E7-B6AF-4A27-9933-1823AE50342D}" srcOrd="3" destOrd="0" presId="urn:microsoft.com/office/officeart/2018/5/layout/IconCircleLabelList"/>
    <dgm:cxn modelId="{874437AB-DF51-4082-AE04-8F41F26F980F}" type="presParOf" srcId="{158D2222-BAE4-4BE9-B814-9A9717B3BF22}" destId="{85AD9A75-6D10-47B7-B8E1-6B1CFD6DB36F}" srcOrd="1" destOrd="0" presId="urn:microsoft.com/office/officeart/2018/5/layout/IconCircleLabelList"/>
    <dgm:cxn modelId="{31CC6181-11ED-4C3F-8C70-B782D506B20E}" type="presParOf" srcId="{158D2222-BAE4-4BE9-B814-9A9717B3BF22}" destId="{26590FC9-D86D-4C84-B60C-6EE3E6E87B21}" srcOrd="2" destOrd="0" presId="urn:microsoft.com/office/officeart/2018/5/layout/IconCircleLabelList"/>
    <dgm:cxn modelId="{9EBD9D3A-6651-44A8-9A4C-4109AAA2DBE1}" type="presParOf" srcId="{26590FC9-D86D-4C84-B60C-6EE3E6E87B21}" destId="{2DB67AC5-2D71-4983-B423-2812BEEB5646}" srcOrd="0" destOrd="0" presId="urn:microsoft.com/office/officeart/2018/5/layout/IconCircleLabelList"/>
    <dgm:cxn modelId="{EA829334-DD6E-442A-AE4F-5D490DCE5848}" type="presParOf" srcId="{26590FC9-D86D-4C84-B60C-6EE3E6E87B21}" destId="{18AA6523-4E9C-4B7C-89BE-F419A8E58839}" srcOrd="1" destOrd="0" presId="urn:microsoft.com/office/officeart/2018/5/layout/IconCircleLabelList"/>
    <dgm:cxn modelId="{4F29E503-5EF3-4A92-8AC7-B1A8750B2060}" type="presParOf" srcId="{26590FC9-D86D-4C84-B60C-6EE3E6E87B21}" destId="{C44157FA-C61C-4223-9347-ACC13799746A}" srcOrd="2" destOrd="0" presId="urn:microsoft.com/office/officeart/2018/5/layout/IconCircleLabelList"/>
    <dgm:cxn modelId="{D3F016DB-757B-400C-92BC-F4D21DA3F7C8}" type="presParOf" srcId="{26590FC9-D86D-4C84-B60C-6EE3E6E87B21}" destId="{5066CFD7-94E3-4F8A-A939-6EF32C956D7A}" srcOrd="3" destOrd="0" presId="urn:microsoft.com/office/officeart/2018/5/layout/IconCircleLabelList"/>
    <dgm:cxn modelId="{70718230-A40C-48AA-B749-D48BAC674814}" type="presParOf" srcId="{158D2222-BAE4-4BE9-B814-9A9717B3BF22}" destId="{9667A3A9-B588-4B9D-B619-9E4DF46B349F}" srcOrd="3" destOrd="0" presId="urn:microsoft.com/office/officeart/2018/5/layout/IconCircleLabelList"/>
    <dgm:cxn modelId="{935B180B-13AF-4A6B-8102-E288433DB099}" type="presParOf" srcId="{158D2222-BAE4-4BE9-B814-9A9717B3BF22}" destId="{68D3D8F1-12D9-41D0-B213-D46DFA616D52}" srcOrd="4" destOrd="0" presId="urn:microsoft.com/office/officeart/2018/5/layout/IconCircleLabelList"/>
    <dgm:cxn modelId="{35245626-CB5E-4D12-854B-6B26F3BBEA83}" type="presParOf" srcId="{68D3D8F1-12D9-41D0-B213-D46DFA616D52}" destId="{5C7CD879-B4E9-4F2F-BA5D-6E41B030C505}" srcOrd="0" destOrd="0" presId="urn:microsoft.com/office/officeart/2018/5/layout/IconCircleLabelList"/>
    <dgm:cxn modelId="{1EAE11BC-4893-477B-8E57-B3968DBA5D25}" type="presParOf" srcId="{68D3D8F1-12D9-41D0-B213-D46DFA616D52}" destId="{97FAED75-DB27-4253-BC93-8F642DA12BD9}" srcOrd="1" destOrd="0" presId="urn:microsoft.com/office/officeart/2018/5/layout/IconCircleLabelList"/>
    <dgm:cxn modelId="{ACE4CB8F-16CE-4D81-8EE9-98A524DB9679}" type="presParOf" srcId="{68D3D8F1-12D9-41D0-B213-D46DFA616D52}" destId="{A10A9DAA-496C-4A61-9D33-C7C51AA0E29C}" srcOrd="2" destOrd="0" presId="urn:microsoft.com/office/officeart/2018/5/layout/IconCircleLabelList"/>
    <dgm:cxn modelId="{41C95AF0-0212-4631-9C4B-6DAC794B563E}" type="presParOf" srcId="{68D3D8F1-12D9-41D0-B213-D46DFA616D52}" destId="{B4A08459-E191-4C6C-98A6-4E8CB2A59CA7}" srcOrd="3" destOrd="0" presId="urn:microsoft.com/office/officeart/2018/5/layout/IconCircleLabelList"/>
    <dgm:cxn modelId="{9C51690D-6911-4372-9679-45D6C3C6C6AD}" type="presParOf" srcId="{158D2222-BAE4-4BE9-B814-9A9717B3BF22}" destId="{F47178D1-CC1E-494A-B6ED-01FEA66DB684}" srcOrd="5" destOrd="0" presId="urn:microsoft.com/office/officeart/2018/5/layout/IconCircleLabelList"/>
    <dgm:cxn modelId="{EAE5C6A7-5EDE-4B28-B426-EA128C023EEB}" type="presParOf" srcId="{158D2222-BAE4-4BE9-B814-9A9717B3BF22}" destId="{E18C5AE4-CD9C-412F-B53A-76BFB2583871}" srcOrd="6" destOrd="0" presId="urn:microsoft.com/office/officeart/2018/5/layout/IconCircleLabelList"/>
    <dgm:cxn modelId="{27274AE5-C8E5-46CA-89E0-E5908A614D4C}" type="presParOf" srcId="{E18C5AE4-CD9C-412F-B53A-76BFB2583871}" destId="{C07193FE-E9EB-4B86-8E60-87EEEAD209E3}" srcOrd="0" destOrd="0" presId="urn:microsoft.com/office/officeart/2018/5/layout/IconCircleLabelList"/>
    <dgm:cxn modelId="{6DC565AB-5190-4650-BE81-FFBE5DBDF730}" type="presParOf" srcId="{E18C5AE4-CD9C-412F-B53A-76BFB2583871}" destId="{8BBF8EFC-AC47-4659-BBBD-74D0ECE87EA9}" srcOrd="1" destOrd="0" presId="urn:microsoft.com/office/officeart/2018/5/layout/IconCircleLabelList"/>
    <dgm:cxn modelId="{BC57CD6B-48AB-4BBC-9B91-CAF624767BB6}" type="presParOf" srcId="{E18C5AE4-CD9C-412F-B53A-76BFB2583871}" destId="{030C4960-56A6-41BE-AF83-317B19215B18}" srcOrd="2" destOrd="0" presId="urn:microsoft.com/office/officeart/2018/5/layout/IconCircleLabelList"/>
    <dgm:cxn modelId="{445708CF-8EE0-4949-A780-71809D21EEBD}" type="presParOf" srcId="{E18C5AE4-CD9C-412F-B53A-76BFB2583871}" destId="{621D7E4D-2D77-4F28-9FB8-FC7742A75485}" srcOrd="3" destOrd="0" presId="urn:microsoft.com/office/officeart/2018/5/layout/IconCircleLabelList"/>
    <dgm:cxn modelId="{CC108461-F273-4608-AE28-CA6771546AD5}" type="presParOf" srcId="{158D2222-BAE4-4BE9-B814-9A9717B3BF22}" destId="{D7EF3645-FB06-4EE2-BB06-4D5893C43A5E}" srcOrd="7" destOrd="0" presId="urn:microsoft.com/office/officeart/2018/5/layout/IconCircleLabelList"/>
    <dgm:cxn modelId="{50B0C8FC-732A-4C01-8B81-60868E781732}" type="presParOf" srcId="{158D2222-BAE4-4BE9-B814-9A9717B3BF22}" destId="{E68CF8F1-A1FD-4E4F-B090-8ED7D47F0BC9}" srcOrd="8" destOrd="0" presId="urn:microsoft.com/office/officeart/2018/5/layout/IconCircleLabelList"/>
    <dgm:cxn modelId="{9A70A424-87F1-435F-BDEC-796EA44F3FC0}" type="presParOf" srcId="{E68CF8F1-A1FD-4E4F-B090-8ED7D47F0BC9}" destId="{0122AA30-8554-4A7E-949F-D95818D41094}" srcOrd="0" destOrd="0" presId="urn:microsoft.com/office/officeart/2018/5/layout/IconCircleLabelList"/>
    <dgm:cxn modelId="{100EFF31-61F6-4772-8F68-B138E524D8F0}" type="presParOf" srcId="{E68CF8F1-A1FD-4E4F-B090-8ED7D47F0BC9}" destId="{E30C6CE7-396D-4D5C-B10D-3F091F1B468D}" srcOrd="1" destOrd="0" presId="urn:microsoft.com/office/officeart/2018/5/layout/IconCircleLabelList"/>
    <dgm:cxn modelId="{1FBB68FA-89DF-4F9D-B07F-09C1C238417F}" type="presParOf" srcId="{E68CF8F1-A1FD-4E4F-B090-8ED7D47F0BC9}" destId="{0BD69448-7FC7-4E37-94EC-1122F27ED566}" srcOrd="2" destOrd="0" presId="urn:microsoft.com/office/officeart/2018/5/layout/IconCircleLabelList"/>
    <dgm:cxn modelId="{27F7045C-654E-41BE-B1DA-DDFC1B261BA6}" type="presParOf" srcId="{E68CF8F1-A1FD-4E4F-B090-8ED7D47F0BC9}" destId="{DCFA69B0-FCE1-4B5E-ADBD-474C3408AA98}" srcOrd="3" destOrd="0" presId="urn:microsoft.com/office/officeart/2018/5/layout/IconCircleLabelList"/>
    <dgm:cxn modelId="{C08AD2F0-7091-48C3-954F-4D7082AFC318}" type="presParOf" srcId="{158D2222-BAE4-4BE9-B814-9A9717B3BF22}" destId="{2177A645-C761-4CF0-A09C-463B40E4AAAB}" srcOrd="9" destOrd="0" presId="urn:microsoft.com/office/officeart/2018/5/layout/IconCircleLabelList"/>
    <dgm:cxn modelId="{8A721385-7FB4-4BDF-AF02-45C68873642B}" type="presParOf" srcId="{158D2222-BAE4-4BE9-B814-9A9717B3BF22}" destId="{9331BA11-CF95-42E6-B687-79EEEF951F69}" srcOrd="10" destOrd="0" presId="urn:microsoft.com/office/officeart/2018/5/layout/IconCircleLabelList"/>
    <dgm:cxn modelId="{0F37E101-8349-4E15-A24B-4FDE8F1914AB}" type="presParOf" srcId="{9331BA11-CF95-42E6-B687-79EEEF951F69}" destId="{9E493C69-B229-471D-B4D0-356BD86E09E1}" srcOrd="0" destOrd="0" presId="urn:microsoft.com/office/officeart/2018/5/layout/IconCircleLabelList"/>
    <dgm:cxn modelId="{D1971CFB-6645-4002-AA51-FC05F9100899}" type="presParOf" srcId="{9331BA11-CF95-42E6-B687-79EEEF951F69}" destId="{D2D80209-0F75-498F-82F3-2D920657DE8A}" srcOrd="1" destOrd="0" presId="urn:microsoft.com/office/officeart/2018/5/layout/IconCircleLabelList"/>
    <dgm:cxn modelId="{88055330-490D-478E-8490-A61BCA4B8FD9}" type="presParOf" srcId="{9331BA11-CF95-42E6-B687-79EEEF951F69}" destId="{83B81B88-0F97-40F3-A944-56E5B2874068}" srcOrd="2" destOrd="0" presId="urn:microsoft.com/office/officeart/2018/5/layout/IconCircleLabelList"/>
    <dgm:cxn modelId="{E0CF0D8C-18B7-4426-B086-7A9781DD759C}" type="presParOf" srcId="{9331BA11-CF95-42E6-B687-79EEEF951F69}" destId="{39A8E1E6-BF41-4504-9553-53174C3204B1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D4067-0FF9-41A5-AB09-912D0DFB9102}">
      <dsp:nvSpPr>
        <dsp:cNvPr id="0" name=""/>
        <dsp:cNvSpPr/>
      </dsp:nvSpPr>
      <dsp:spPr>
        <a:xfrm>
          <a:off x="287043" y="1015539"/>
          <a:ext cx="892125" cy="89212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BF0B25-B63C-49C4-A501-F70407676814}">
      <dsp:nvSpPr>
        <dsp:cNvPr id="0" name=""/>
        <dsp:cNvSpPr/>
      </dsp:nvSpPr>
      <dsp:spPr>
        <a:xfrm>
          <a:off x="477168" y="1205664"/>
          <a:ext cx="511875" cy="511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B390E7-B6AF-4A27-9933-1823AE50342D}">
      <dsp:nvSpPr>
        <dsp:cNvPr id="0" name=""/>
        <dsp:cNvSpPr/>
      </dsp:nvSpPr>
      <dsp:spPr>
        <a:xfrm>
          <a:off x="1856" y="2185540"/>
          <a:ext cx="1462500" cy="5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Objectives </a:t>
          </a:r>
        </a:p>
      </dsp:txBody>
      <dsp:txXfrm>
        <a:off x="1856" y="2185540"/>
        <a:ext cx="1462500" cy="585000"/>
      </dsp:txXfrm>
    </dsp:sp>
    <dsp:sp modelId="{2DB67AC5-2D71-4983-B423-2812BEEB5646}">
      <dsp:nvSpPr>
        <dsp:cNvPr id="0" name=""/>
        <dsp:cNvSpPr/>
      </dsp:nvSpPr>
      <dsp:spPr>
        <a:xfrm>
          <a:off x="2005481" y="1015539"/>
          <a:ext cx="892125" cy="89212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AA6523-4E9C-4B7C-89BE-F419A8E58839}">
      <dsp:nvSpPr>
        <dsp:cNvPr id="0" name=""/>
        <dsp:cNvSpPr/>
      </dsp:nvSpPr>
      <dsp:spPr>
        <a:xfrm>
          <a:off x="2195606" y="1205664"/>
          <a:ext cx="511875" cy="511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66CFD7-94E3-4F8A-A939-6EF32C956D7A}">
      <dsp:nvSpPr>
        <dsp:cNvPr id="0" name=""/>
        <dsp:cNvSpPr/>
      </dsp:nvSpPr>
      <dsp:spPr>
        <a:xfrm>
          <a:off x="1720293" y="2185540"/>
          <a:ext cx="1462500" cy="5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The heart and arrhythmias</a:t>
          </a:r>
        </a:p>
      </dsp:txBody>
      <dsp:txXfrm>
        <a:off x="1720293" y="2185540"/>
        <a:ext cx="1462500" cy="585000"/>
      </dsp:txXfrm>
    </dsp:sp>
    <dsp:sp modelId="{5C7CD879-B4E9-4F2F-BA5D-6E41B030C505}">
      <dsp:nvSpPr>
        <dsp:cNvPr id="0" name=""/>
        <dsp:cNvSpPr/>
      </dsp:nvSpPr>
      <dsp:spPr>
        <a:xfrm>
          <a:off x="3723918" y="1015539"/>
          <a:ext cx="892125" cy="89212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FAED75-DB27-4253-BC93-8F642DA12BD9}">
      <dsp:nvSpPr>
        <dsp:cNvPr id="0" name=""/>
        <dsp:cNvSpPr/>
      </dsp:nvSpPr>
      <dsp:spPr>
        <a:xfrm>
          <a:off x="3914043" y="1205664"/>
          <a:ext cx="511875" cy="5118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A08459-E191-4C6C-98A6-4E8CB2A59CA7}">
      <dsp:nvSpPr>
        <dsp:cNvPr id="0" name=""/>
        <dsp:cNvSpPr/>
      </dsp:nvSpPr>
      <dsp:spPr>
        <a:xfrm>
          <a:off x="3438731" y="2185540"/>
          <a:ext cx="1462500" cy="5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Artificial intelligence</a:t>
          </a:r>
        </a:p>
      </dsp:txBody>
      <dsp:txXfrm>
        <a:off x="3438731" y="2185540"/>
        <a:ext cx="1462500" cy="585000"/>
      </dsp:txXfrm>
    </dsp:sp>
    <dsp:sp modelId="{C07193FE-E9EB-4B86-8E60-87EEEAD209E3}">
      <dsp:nvSpPr>
        <dsp:cNvPr id="0" name=""/>
        <dsp:cNvSpPr/>
      </dsp:nvSpPr>
      <dsp:spPr>
        <a:xfrm>
          <a:off x="5442356" y="1015539"/>
          <a:ext cx="892125" cy="89212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BF8EFC-AC47-4659-BBBD-74D0ECE87EA9}">
      <dsp:nvSpPr>
        <dsp:cNvPr id="0" name=""/>
        <dsp:cNvSpPr/>
      </dsp:nvSpPr>
      <dsp:spPr>
        <a:xfrm>
          <a:off x="5632481" y="1205664"/>
          <a:ext cx="511875" cy="51187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1D7E4D-2D77-4F28-9FB8-FC7742A75485}">
      <dsp:nvSpPr>
        <dsp:cNvPr id="0" name=""/>
        <dsp:cNvSpPr/>
      </dsp:nvSpPr>
      <dsp:spPr>
        <a:xfrm>
          <a:off x="5157168" y="2185540"/>
          <a:ext cx="1462500" cy="5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Methodologies</a:t>
          </a:r>
        </a:p>
      </dsp:txBody>
      <dsp:txXfrm>
        <a:off x="5157168" y="2185540"/>
        <a:ext cx="1462500" cy="585000"/>
      </dsp:txXfrm>
    </dsp:sp>
    <dsp:sp modelId="{0122AA30-8554-4A7E-949F-D95818D41094}">
      <dsp:nvSpPr>
        <dsp:cNvPr id="0" name=""/>
        <dsp:cNvSpPr/>
      </dsp:nvSpPr>
      <dsp:spPr>
        <a:xfrm>
          <a:off x="7160793" y="1015539"/>
          <a:ext cx="892125" cy="89212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0C6CE7-396D-4D5C-B10D-3F091F1B468D}">
      <dsp:nvSpPr>
        <dsp:cNvPr id="0" name=""/>
        <dsp:cNvSpPr/>
      </dsp:nvSpPr>
      <dsp:spPr>
        <a:xfrm>
          <a:off x="7350918" y="1205664"/>
          <a:ext cx="511875" cy="51187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FA69B0-FCE1-4B5E-ADBD-474C3408AA98}">
      <dsp:nvSpPr>
        <dsp:cNvPr id="0" name=""/>
        <dsp:cNvSpPr/>
      </dsp:nvSpPr>
      <dsp:spPr>
        <a:xfrm>
          <a:off x="6875606" y="2185540"/>
          <a:ext cx="1462500" cy="5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Results</a:t>
          </a:r>
        </a:p>
      </dsp:txBody>
      <dsp:txXfrm>
        <a:off x="6875606" y="2185540"/>
        <a:ext cx="1462500" cy="585000"/>
      </dsp:txXfrm>
    </dsp:sp>
    <dsp:sp modelId="{9E493C69-B229-471D-B4D0-356BD86E09E1}">
      <dsp:nvSpPr>
        <dsp:cNvPr id="0" name=""/>
        <dsp:cNvSpPr/>
      </dsp:nvSpPr>
      <dsp:spPr>
        <a:xfrm>
          <a:off x="8879231" y="1015539"/>
          <a:ext cx="892125" cy="89212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D80209-0F75-498F-82F3-2D920657DE8A}">
      <dsp:nvSpPr>
        <dsp:cNvPr id="0" name=""/>
        <dsp:cNvSpPr/>
      </dsp:nvSpPr>
      <dsp:spPr>
        <a:xfrm>
          <a:off x="9069356" y="1205664"/>
          <a:ext cx="511875" cy="511875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A8E1E6-BF41-4504-9553-53174C3204B1}">
      <dsp:nvSpPr>
        <dsp:cNvPr id="0" name=""/>
        <dsp:cNvSpPr/>
      </dsp:nvSpPr>
      <dsp:spPr>
        <a:xfrm>
          <a:off x="8594043" y="2185540"/>
          <a:ext cx="1462500" cy="5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Conclusion</a:t>
          </a:r>
        </a:p>
      </dsp:txBody>
      <dsp:txXfrm>
        <a:off x="8594043" y="2185540"/>
        <a:ext cx="1462500" cy="58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28F2A2E4-0704-468A-BC01-412A879288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EB858C-BE3B-4222-98D7-F795A5749C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A37043-2E5E-4C34-91A3-C7AEE9651993}" type="datetimeFigureOut">
              <a:rPr lang="fr-BE" smtClean="0"/>
              <a:t>4/09/23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CF395A0-3D74-4313-85F0-CD36731BA0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F537A52-5CA6-465D-BDE8-CC80C17323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80E317-1291-4475-9AA8-D6BD3347E96D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9615419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gif>
</file>

<file path=ppt/media/image19.gif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gif>
</file>

<file path=ppt/media/image27.gif>
</file>

<file path=ppt/media/image28.png>
</file>

<file path=ppt/media/image29.svg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svg>
</file>

<file path=ppt/media/image7.png>
</file>

<file path=ppt/media/image8.svg>
</file>

<file path=ppt/media/image9.png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A7300F-95F6-401C-9957-09B9AB89E6F2}" type="datetimeFigureOut">
              <a:rPr lang="fr-BE" smtClean="0"/>
              <a:t>4/09/23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5D6985-BFEF-4FC2-AD83-872406CA53F2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4140592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5570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806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987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3397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8026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9333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3918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396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9153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9697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472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178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786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4170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6008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39047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454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12388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892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6101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4334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199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2420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33844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70898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774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3345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54442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8699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588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208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395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5729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76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71614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951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1A8FF-57A7-4C48-9D87-EF48B12EA66F}" type="datetime1">
              <a:rPr lang="en-US" smtClean="0"/>
              <a:t>9/4/23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48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1421-7BB2-4B09-BED8-AA9C315FBA95}" type="datetime1">
              <a:rPr lang="en-US" smtClean="0"/>
              <a:t>9/4/23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889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DC683-2206-4CAF-8A79-1B8283DB9C6A}" type="datetime1">
              <a:rPr lang="en-US" smtClean="0"/>
              <a:t>9/4/23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686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93D73-5A12-4741-92A4-4728E76A4DEC}" type="datetime1">
              <a:rPr lang="en-US" smtClean="0"/>
              <a:t>9/4/23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07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7F2EA-9AC6-4E28-855E-8AC1B9777CF0}" type="datetime1">
              <a:rPr lang="en-US" smtClean="0"/>
              <a:t>9/4/23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091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93286-0AFA-4757-99C2-E4FF3F0DDE7E}" type="datetime1">
              <a:rPr lang="en-US" smtClean="0"/>
              <a:t>9/4/23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62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E4C58-CC6E-491E-9A19-E2B21635496F}" type="datetime1">
              <a:rPr lang="en-US" smtClean="0"/>
              <a:t>9/4/23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41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9C6D4-D09C-44BA-80EA-5A318FE63AC6}" type="datetime1">
              <a:rPr lang="en-US" smtClean="0"/>
              <a:t>9/4/23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822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0FE4D-EA0A-48A1-B93B-30B74838268C}" type="datetime1">
              <a:rPr lang="en-US" smtClean="0"/>
              <a:t>9/4/23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6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19BD14C-4FF1-4CD3-A1BC-67219B8ACC1B}" type="datetime1">
              <a:rPr lang="en-US" smtClean="0"/>
              <a:t>9/4/23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23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D08369C-4D04-422C-84F4-8CCC6E526724}" type="datetime1">
              <a:rPr lang="en-US" smtClean="0"/>
              <a:t>9/4/23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1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2BC996F1-22C1-417F-BFA1-8FB83FC43FD0}" type="datetime1">
              <a:rPr lang="en-US" smtClean="0"/>
              <a:t>9/4/23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7250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5" Type="http://schemas.openxmlformats.org/officeDocument/2006/relationships/image" Target="../media/image23.png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6" Type="http://schemas.openxmlformats.org/officeDocument/2006/relationships/image" Target="../media/image27.gif"/><Relationship Id="rId5" Type="http://schemas.openxmlformats.org/officeDocument/2006/relationships/image" Target="../media/image26.gif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6" Type="http://schemas.openxmlformats.org/officeDocument/2006/relationships/image" Target="../media/image31.png"/><Relationship Id="rId5" Type="http://schemas.openxmlformats.org/officeDocument/2006/relationships/image" Target="../media/image30.gif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5" Type="http://schemas.openxmlformats.org/officeDocument/2006/relationships/image" Target="../media/image4.jp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4" Type="http://schemas.openxmlformats.org/officeDocument/2006/relationships/image" Target="../media/image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5" Type="http://schemas.openxmlformats.org/officeDocument/2006/relationships/image" Target="../media/image33.png"/><Relationship Id="rId4" Type="http://schemas.openxmlformats.org/officeDocument/2006/relationships/image" Target="../media/image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5" Type="http://schemas.openxmlformats.org/officeDocument/2006/relationships/image" Target="../media/image34.png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notesSlide" Target="../notesSlides/notesSlide2.xml"/><Relationship Id="rId7" Type="http://schemas.openxmlformats.org/officeDocument/2006/relationships/diagramQuickStyle" Target="../diagrams/quickStyl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4.jpg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5" Type="http://schemas.openxmlformats.org/officeDocument/2006/relationships/image" Target="../media/image35.png"/><Relationship Id="rId4" Type="http://schemas.openxmlformats.org/officeDocument/2006/relationships/image" Target="../media/image4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5" Type="http://schemas.openxmlformats.org/officeDocument/2006/relationships/image" Target="../media/image36.png"/><Relationship Id="rId4" Type="http://schemas.openxmlformats.org/officeDocument/2006/relationships/image" Target="../media/image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5" Type="http://schemas.openxmlformats.org/officeDocument/2006/relationships/image" Target="../media/image37.png"/><Relationship Id="rId4" Type="http://schemas.openxmlformats.org/officeDocument/2006/relationships/image" Target="../media/image4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5" Type="http://schemas.openxmlformats.org/officeDocument/2006/relationships/image" Target="../media/image38.png"/><Relationship Id="rId4" Type="http://schemas.openxmlformats.org/officeDocument/2006/relationships/image" Target="../media/image4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Relationship Id="rId5" Type="http://schemas.openxmlformats.org/officeDocument/2006/relationships/image" Target="../media/image4.jpg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4" Type="http://schemas.openxmlformats.org/officeDocument/2006/relationships/image" Target="../media/image4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5" Type="http://schemas.openxmlformats.org/officeDocument/2006/relationships/image" Target="../media/image40.png"/><Relationship Id="rId4" Type="http://schemas.openxmlformats.org/officeDocument/2006/relationships/image" Target="../media/image4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Relationship Id="rId5" Type="http://schemas.openxmlformats.org/officeDocument/2006/relationships/image" Target="../media/image41.png"/><Relationship Id="rId4" Type="http://schemas.openxmlformats.org/officeDocument/2006/relationships/image" Target="../media/image4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5" Type="http://schemas.openxmlformats.org/officeDocument/2006/relationships/image" Target="../media/image44.png"/><Relationship Id="rId4" Type="http://schemas.openxmlformats.org/officeDocument/2006/relationships/image" Target="../media/image4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Relationship Id="rId5" Type="http://schemas.openxmlformats.org/officeDocument/2006/relationships/image" Target="../media/image45.png"/><Relationship Id="rId4" Type="http://schemas.openxmlformats.org/officeDocument/2006/relationships/image" Target="../media/image4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5" Type="http://schemas.openxmlformats.org/officeDocument/2006/relationships/image" Target="../media/image46.png"/><Relationship Id="rId4" Type="http://schemas.openxmlformats.org/officeDocument/2006/relationships/image" Target="../media/image4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Relationship Id="rId5" Type="http://schemas.openxmlformats.org/officeDocument/2006/relationships/image" Target="../media/image47.png"/><Relationship Id="rId4" Type="http://schemas.openxmlformats.org/officeDocument/2006/relationships/image" Target="../media/image4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Relationship Id="rId4" Type="http://schemas.openxmlformats.org/officeDocument/2006/relationships/image" Target="../media/image4.jp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9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openxmlformats.org/officeDocument/2006/relationships/image" Target="../media/image4.jp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18.gif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5" Type="http://schemas.openxmlformats.org/officeDocument/2006/relationships/image" Target="../media/image19.gif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image" Target="../media/image20.pn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audio" Target="../media/media1.mp3"/><Relationship Id="rId7" Type="http://schemas.openxmlformats.org/officeDocument/2006/relationships/audio" Target="../media/media3.mp3"/><Relationship Id="rId12" Type="http://schemas.openxmlformats.org/officeDocument/2006/relationships/image" Target="../media/image22.png"/><Relationship Id="rId2" Type="http://schemas.microsoft.com/office/2007/relationships/media" Target="../media/media1.mp3"/><Relationship Id="rId1" Type="http://schemas.openxmlformats.org/officeDocument/2006/relationships/tags" Target="../tags/tag6.xml"/><Relationship Id="rId6" Type="http://schemas.microsoft.com/office/2007/relationships/media" Target="../media/media3.mp3"/><Relationship Id="rId11" Type="http://schemas.openxmlformats.org/officeDocument/2006/relationships/image" Target="../media/image21.png"/><Relationship Id="rId5" Type="http://schemas.openxmlformats.org/officeDocument/2006/relationships/audio" Target="../media/media2.mp3"/><Relationship Id="rId10" Type="http://schemas.openxmlformats.org/officeDocument/2006/relationships/image" Target="../media/image4.jpg"/><Relationship Id="rId4" Type="http://schemas.microsoft.com/office/2007/relationships/media" Target="../media/media2.mp3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F0242D-D013-49B5-9206-51A476A09E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7207" y="2278020"/>
            <a:ext cx="6970354" cy="1276932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latin typeface="Roboto Medium" panose="02000000000000000000" pitchFamily="2" charset="0"/>
                <a:ea typeface="Roboto Medium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  <a:endParaRPr lang="fr-BE" sz="2800" b="1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1A5A4B3-AAE4-4E36-B1B0-1F1E82D36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7207" y="4672740"/>
            <a:ext cx="6269347" cy="551558"/>
          </a:xfrm>
        </p:spPr>
        <p:txBody>
          <a:bodyPr>
            <a:normAutofit lnSpcReduction="10000"/>
          </a:bodyPr>
          <a:lstStyle/>
          <a:p>
            <a:r>
              <a:rPr lang="fr-BE" dirty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 – 000524758</a:t>
            </a:r>
          </a:p>
          <a:p>
            <a:endParaRPr lang="fr-B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1283A01-7C50-47DB-AE03-D3148A5BE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207" y="268011"/>
            <a:ext cx="1988639" cy="612128"/>
          </a:xfrm>
          <a:prstGeom prst="rect">
            <a:avLst/>
          </a:prstGeom>
        </p:spPr>
      </p:pic>
      <p:pic>
        <p:nvPicPr>
          <p:cNvPr id="21" name="Image 20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59929F71-CFFF-4AAD-BC14-BEBA378B73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508" y="270997"/>
            <a:ext cx="1607528" cy="609142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78FF5C52-8DD5-4173-A6DC-81C953DE111C}"/>
              </a:ext>
            </a:extLst>
          </p:cNvPr>
          <p:cNvSpPr txBox="1"/>
          <p:nvPr/>
        </p:nvSpPr>
        <p:spPr>
          <a:xfrm>
            <a:off x="4819639" y="6491304"/>
            <a:ext cx="7167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Promotor : Prof. Hugues BERSINI</a:t>
            </a:r>
            <a:r>
              <a:rPr lang="fr-BE" sz="1400" dirty="0">
                <a:solidFill>
                  <a:schemeClr val="bg1"/>
                </a:solidFill>
              </a:rPr>
              <a:t>	                                            </a:t>
            </a:r>
            <a:r>
              <a:rPr lang="fr-BE" sz="1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Supervisor : Cédric GILON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E051D5B4-0F8B-469F-91CC-67B0A11C1457}"/>
              </a:ext>
            </a:extLst>
          </p:cNvPr>
          <p:cNvSpPr txBox="1"/>
          <p:nvPr/>
        </p:nvSpPr>
        <p:spPr>
          <a:xfrm>
            <a:off x="5017207" y="3550092"/>
            <a:ext cx="23761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Medium" panose="020B0604020202020204" pitchFamily="2" charset="0"/>
                <a:ea typeface="Roboto Medium" panose="020B0604020202020204" pitchFamily="2" charset="0"/>
              </a:rPr>
              <a:t>Academic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Medium" panose="020B0604020202020204" pitchFamily="2" charset="0"/>
                <a:ea typeface="Roboto Medium" panose="020B0604020202020204" pitchFamily="2" charset="0"/>
              </a:rPr>
              <a:t>year</a:t>
            </a:r>
            <a:r>
              <a:rPr lang="fr-BE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Medium" panose="020B0604020202020204" pitchFamily="2" charset="0"/>
                <a:ea typeface="Roboto Medium" panose="020B0604020202020204" pitchFamily="2" charset="0"/>
              </a:rPr>
              <a:t> 2022 - 2023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89676A2-8E36-4025-8A8E-0DC615370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82036" y="6491304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1</a:t>
            </a:fld>
            <a:endParaRPr lang="en-US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23A0DB0-B0BE-701E-BF50-BD717A1ACC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986" y="849241"/>
            <a:ext cx="5159517" cy="515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797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4FDE47E-2E34-4C36-9C8C-5B509D62A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6385" y="815303"/>
            <a:ext cx="6125311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Artificial intelligence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4BC0C7E-F1DF-4042-B4A2-7128EFC2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z="1050" smtClean="0"/>
              <a:pPr>
                <a:spcAft>
                  <a:spcPts val="600"/>
                </a:spcAft>
              </a:pPr>
              <a:t>10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4228542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Artificial intelligence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”</a:t>
            </a:r>
            <a:r>
              <a:rPr lang="en-GB" sz="2400" i="1" dirty="0">
                <a:solidFill>
                  <a:schemeClr val="tx1"/>
                </a:solidFill>
                <a:ea typeface="Roboto Light" panose="02000000000000000000" pitchFamily="2" charset="0"/>
              </a:rPr>
              <a:t>Sets of techniques and methods used to reproduce natural intelligence”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Copy cognitive functions to learn and solve problems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ea typeface="Roboto Light" panose="02000000000000000000" pitchFamily="2" charset="0"/>
              </a:rPr>
              <a:t> </a:t>
            </a: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Machine learning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Branch of artificial intelligence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Use algorithms to make predictions or classifications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Improve their performances over time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Supervised learning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Deep learning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Artificial intelligence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BE0DED57-C9CE-AF69-C478-E79DCD861B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443" y="3933861"/>
            <a:ext cx="5943600" cy="2273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294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Artificial intelligence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Random Forest: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200" dirty="0">
                <a:solidFill>
                  <a:schemeClr val="tx1"/>
                </a:solidFill>
                <a:ea typeface="Roboto Light" panose="02000000000000000000" pitchFamily="2" charset="0"/>
              </a:rPr>
              <a:t>Collection of decision trees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Artificial intelligence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phic 4">
            <a:extLst>
              <a:ext uri="{FF2B5EF4-FFF2-40B4-BE49-F238E27FC236}">
                <a16:creationId xmlns:a16="http://schemas.microsoft.com/office/drawing/2014/main" id="{4A4BAFBA-456B-4999-08B9-A7C1176F71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60377" y="1266961"/>
            <a:ext cx="5829209" cy="445484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48174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Artificial intelligence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Convolutional Neural Network: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Components:</a:t>
            </a:r>
          </a:p>
          <a:p>
            <a:pPr marL="726948" lvl="2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Convolutional layer</a:t>
            </a:r>
          </a:p>
          <a:p>
            <a:pPr lvl="3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Detects local patterns</a:t>
            </a:r>
          </a:p>
          <a:p>
            <a:pPr marL="726948" lvl="2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Pooling layer</a:t>
            </a:r>
          </a:p>
          <a:p>
            <a:pPr lvl="3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Reduces dimensions</a:t>
            </a:r>
          </a:p>
          <a:p>
            <a:pPr marL="726948" lvl="2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Dense layer</a:t>
            </a:r>
          </a:p>
          <a:p>
            <a:pPr lvl="3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Output results</a:t>
            </a:r>
            <a:endParaRPr lang="en-GB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Artificial intelligence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A graph showing a line&#10;&#10;Description automatically generated with medium confidence">
            <a:extLst>
              <a:ext uri="{FF2B5EF4-FFF2-40B4-BE49-F238E27FC236}">
                <a16:creationId xmlns:a16="http://schemas.microsoft.com/office/drawing/2014/main" id="{765CF112-1B8C-E077-62EE-A6A8C197C3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561" y="358148"/>
            <a:ext cx="4439690" cy="1944390"/>
          </a:xfrm>
          <a:prstGeom prst="rect">
            <a:avLst/>
          </a:prstGeom>
        </p:spPr>
      </p:pic>
      <p:sp>
        <p:nvSpPr>
          <p:cNvPr id="24" name="Down Arrow 23">
            <a:extLst>
              <a:ext uri="{FF2B5EF4-FFF2-40B4-BE49-F238E27FC236}">
                <a16:creationId xmlns:a16="http://schemas.microsoft.com/office/drawing/2014/main" id="{7A3F8DA8-79F0-B7D2-237A-8D224C262365}"/>
              </a:ext>
            </a:extLst>
          </p:cNvPr>
          <p:cNvSpPr/>
          <p:nvPr/>
        </p:nvSpPr>
        <p:spPr>
          <a:xfrm>
            <a:off x="8669933" y="2396368"/>
            <a:ext cx="199177" cy="4582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B5B652A-FF96-190F-F1CD-83EFE60DB4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9245" y="2969558"/>
            <a:ext cx="4520554" cy="107214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89246545-88F2-38C2-F173-F085433327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33957" y="4708720"/>
            <a:ext cx="3071125" cy="1586116"/>
          </a:xfrm>
          <a:prstGeom prst="rect">
            <a:avLst/>
          </a:prstGeom>
        </p:spPr>
      </p:pic>
      <p:sp>
        <p:nvSpPr>
          <p:cNvPr id="8" name="Down Arrow 7">
            <a:extLst>
              <a:ext uri="{FF2B5EF4-FFF2-40B4-BE49-F238E27FC236}">
                <a16:creationId xmlns:a16="http://schemas.microsoft.com/office/drawing/2014/main" id="{E866E4D9-D64E-7D56-3C7F-5BB58D8998C7}"/>
              </a:ext>
            </a:extLst>
          </p:cNvPr>
          <p:cNvSpPr/>
          <p:nvPr/>
        </p:nvSpPr>
        <p:spPr>
          <a:xfrm>
            <a:off x="8669932" y="4162798"/>
            <a:ext cx="199177" cy="4582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8827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Artificial intelligence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ResNet: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Residual networks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Prevent vanishing gradients issue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Shortcut (skip) connection</a:t>
            </a:r>
            <a:endParaRPr lang="en-GB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Artificial intelligence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ine of blue circles&#10;&#10;Description automatically generated">
            <a:extLst>
              <a:ext uri="{FF2B5EF4-FFF2-40B4-BE49-F238E27FC236}">
                <a16:creationId xmlns:a16="http://schemas.microsoft.com/office/drawing/2014/main" id="{0BEBC6EA-1567-E901-2B7E-64D2D0F5D3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866" y="740927"/>
            <a:ext cx="3577126" cy="2012133"/>
          </a:xfrm>
          <a:prstGeom prst="rect">
            <a:avLst/>
          </a:prstGeom>
        </p:spPr>
      </p:pic>
      <p:pic>
        <p:nvPicPr>
          <p:cNvPr id="7" name="Picture 6" descr="A diagram of a diagram&#10;&#10;Description automatically generated">
            <a:extLst>
              <a:ext uri="{FF2B5EF4-FFF2-40B4-BE49-F238E27FC236}">
                <a16:creationId xmlns:a16="http://schemas.microsoft.com/office/drawing/2014/main" id="{3FF447B0-506C-81E8-8D55-1D00E1E90F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374" y="2992769"/>
            <a:ext cx="4809166" cy="27024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6329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E17AEFEA-8C04-AA9D-9A2B-DDAB6E4E01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377" y="2002110"/>
            <a:ext cx="6293784" cy="27990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Artificial intelligence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LSTM: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Long-Short Term Memory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Type of RNN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Capture long-term dependencies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Relationship or associations between elements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3 gates: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Forget gate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Input gate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Output gate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Cell state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Kind of conveyor belt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Artificial intelligence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725281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4FDE47E-2E34-4C36-9C8C-5B509D62A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6385" y="815303"/>
            <a:ext cx="6125311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dirty="0"/>
              <a:t>Methodologies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4BC0C7E-F1DF-4042-B4A2-7128EFC2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z="1050" smtClean="0"/>
              <a:pPr>
                <a:spcAft>
                  <a:spcPts val="600"/>
                </a:spcAft>
              </a:pPr>
              <a:t>16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970324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3 different databases </a:t>
            </a:r>
            <a:endParaRPr lang="en-GB" sz="20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4 methodologies derived from scientific literature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10-second segments 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Defined number of beats per segment (Beats)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RR intervals (RRI)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Peaks metrics (Peaks)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200" dirty="0">
                <a:solidFill>
                  <a:schemeClr val="tx1"/>
                </a:solidFill>
                <a:ea typeface="Roboto Light" panose="02000000000000000000" pitchFamily="2" charset="0"/>
              </a:rPr>
              <a:t> </a:t>
            </a: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3 pre-processing techniques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100" dirty="0">
                <a:solidFill>
                  <a:schemeClr val="tx1"/>
                </a:solidFill>
                <a:ea typeface="Roboto Light" panose="02000000000000000000" pitchFamily="2" charset="0"/>
              </a:rPr>
              <a:t>Manual pre-processing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100" dirty="0">
                <a:solidFill>
                  <a:schemeClr val="tx1"/>
                </a:solidFill>
                <a:ea typeface="Roboto Light" panose="02000000000000000000" pitchFamily="2" charset="0"/>
              </a:rPr>
              <a:t>Automatic pre-processing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100" dirty="0">
                <a:solidFill>
                  <a:schemeClr val="tx1"/>
                </a:solidFill>
                <a:ea typeface="Roboto Light" panose="02000000000000000000" pitchFamily="2" charset="0"/>
              </a:rPr>
              <a:t>Raw data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4 machine learning models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78953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  <a:endParaRPr lang="en-GB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Complete overview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7:1:2 ratio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70% train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10% validation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20% test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24 datasets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Methodology + pre-processing + duration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diagram of a data processing process&#10;&#10;Description automatically generated">
            <a:extLst>
              <a:ext uri="{FF2B5EF4-FFF2-40B4-BE49-F238E27FC236}">
                <a16:creationId xmlns:a16="http://schemas.microsoft.com/office/drawing/2014/main" id="{15FE99AD-4A9D-50BC-903C-2176DE0E55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943" y="264318"/>
            <a:ext cx="4402293" cy="603743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23751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Databases: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NSRDB (Normal Sinus Rhythm Database)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AFDB (Atrial Fibrillation Database)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MIT-BIH (MIT-BIH Arrythmias)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ECG files annotated by</a:t>
            </a:r>
          </a:p>
          <a:p>
            <a:pPr marL="201168" lvl="1" indent="0">
              <a:lnSpc>
                <a:spcPct val="100000"/>
              </a:lnSpc>
              <a:buNone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   specialists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 90 subjects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18 healthy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72 unhealthy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 Lead II channel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91F2531-DA96-C70F-420F-79B464C987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745630"/>
              </p:ext>
            </p:extLst>
          </p:nvPr>
        </p:nvGraphicFramePr>
        <p:xfrm>
          <a:off x="3843271" y="3118834"/>
          <a:ext cx="7888797" cy="25958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57130">
                  <a:extLst>
                    <a:ext uri="{9D8B030D-6E8A-4147-A177-3AD203B41FA5}">
                      <a16:colId xmlns:a16="http://schemas.microsoft.com/office/drawing/2014/main" val="2457686617"/>
                    </a:ext>
                  </a:extLst>
                </a:gridCol>
                <a:gridCol w="1855960">
                  <a:extLst>
                    <a:ext uri="{9D8B030D-6E8A-4147-A177-3AD203B41FA5}">
                      <a16:colId xmlns:a16="http://schemas.microsoft.com/office/drawing/2014/main" val="3449368255"/>
                    </a:ext>
                  </a:extLst>
                </a:gridCol>
                <a:gridCol w="1882910">
                  <a:extLst>
                    <a:ext uri="{9D8B030D-6E8A-4147-A177-3AD203B41FA5}">
                      <a16:colId xmlns:a16="http://schemas.microsoft.com/office/drawing/2014/main" val="3995377896"/>
                    </a:ext>
                  </a:extLst>
                </a:gridCol>
                <a:gridCol w="1792797">
                  <a:extLst>
                    <a:ext uri="{9D8B030D-6E8A-4147-A177-3AD203B41FA5}">
                      <a16:colId xmlns:a16="http://schemas.microsoft.com/office/drawing/2014/main" val="37586057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NSRDB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AFDB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MIT-BIH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1971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Subjects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00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Duration (hour)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2523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Sampling 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128 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250 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360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043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Annotations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Beat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Beat and rhythm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Beat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920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Channels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Lead II &amp; </a:t>
                      </a:r>
                      <a:r>
                        <a:rPr lang="en-GB" dirty="0" err="1"/>
                        <a:t>aVL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Lead II &amp; </a:t>
                      </a:r>
                      <a:r>
                        <a:rPr lang="en-GB" dirty="0" err="1"/>
                        <a:t>aVL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Lead I &amp; Lead II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12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Release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1998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1997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1980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253101"/>
                  </a:ext>
                </a:extLst>
              </a:tr>
            </a:tbl>
          </a:graphicData>
        </a:graphic>
      </p:graphicFrame>
      <p:pic>
        <p:nvPicPr>
          <p:cNvPr id="6" name="Picture 5" descr="A diagram of a computer&#10;&#10;Description automatically generated">
            <a:extLst>
              <a:ext uri="{FF2B5EF4-FFF2-40B4-BE49-F238E27FC236}">
                <a16:creationId xmlns:a16="http://schemas.microsoft.com/office/drawing/2014/main" id="{9C1241DB-EB43-CC83-1565-C423E4A6CC2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" b="-250"/>
          <a:stretch/>
        </p:blipFill>
        <p:spPr>
          <a:xfrm>
            <a:off x="6368029" y="650840"/>
            <a:ext cx="4625550" cy="16745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28315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Presentation outline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  <a:endParaRPr lang="fr-BE" sz="120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>
              <a:spcAft>
                <a:spcPts val="600"/>
              </a:spcAft>
            </a:pPr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  <a:endParaRPr lang="en-US" sz="120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Presentation outline</a:t>
            </a:r>
            <a:endParaRPr lang="fr-BE" sz="120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Espace réservé du contenu 2">
            <a:extLst>
              <a:ext uri="{FF2B5EF4-FFF2-40B4-BE49-F238E27FC236}">
                <a16:creationId xmlns:a16="http://schemas.microsoft.com/office/drawing/2014/main" id="{1F409A2E-65B8-6955-9C2A-EB52A4075BAC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520270552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94027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  <a:endParaRPr lang="en-GB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3877502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10-second: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Read annotator files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Determine window (duration)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Extract if heartbeats are normal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Fixed length window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20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graph of a heart beat&#10;&#10;Description automatically generated">
            <a:extLst>
              <a:ext uri="{FF2B5EF4-FFF2-40B4-BE49-F238E27FC236}">
                <a16:creationId xmlns:a16="http://schemas.microsoft.com/office/drawing/2014/main" id="{43ADD0C3-D3C7-3192-B239-8F4A1B1A60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023" y="576557"/>
            <a:ext cx="7725012" cy="3275404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363C43D-7EEB-6BFB-3587-32B5EDCCB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6772230"/>
              </p:ext>
            </p:extLst>
          </p:nvPr>
        </p:nvGraphicFramePr>
        <p:xfrm>
          <a:off x="1781917" y="4067665"/>
          <a:ext cx="862816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4601">
                  <a:extLst>
                    <a:ext uri="{9D8B030D-6E8A-4147-A177-3AD203B41FA5}">
                      <a16:colId xmlns:a16="http://schemas.microsoft.com/office/drawing/2014/main" val="70199640"/>
                    </a:ext>
                  </a:extLst>
                </a:gridCol>
                <a:gridCol w="3965418">
                  <a:extLst>
                    <a:ext uri="{9D8B030D-6E8A-4147-A177-3AD203B41FA5}">
                      <a16:colId xmlns:a16="http://schemas.microsoft.com/office/drawing/2014/main" val="2036961863"/>
                    </a:ext>
                  </a:extLst>
                </a:gridCol>
                <a:gridCol w="1482342">
                  <a:extLst>
                    <a:ext uri="{9D8B030D-6E8A-4147-A177-3AD203B41FA5}">
                      <a16:colId xmlns:a16="http://schemas.microsoft.com/office/drawing/2014/main" val="2278057680"/>
                    </a:ext>
                  </a:extLst>
                </a:gridCol>
                <a:gridCol w="1215804">
                  <a:extLst>
                    <a:ext uri="{9D8B030D-6E8A-4147-A177-3AD203B41FA5}">
                      <a16:colId xmlns:a16="http://schemas.microsoft.com/office/drawing/2014/main" val="858060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Article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Methodology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386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Attia et al. 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 segments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Identification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160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Defined number of beats per segment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884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Duan et al.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RR intervals (RRI)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98.4%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545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Castro et al. 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Peaks 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97.4%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370240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67648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  <a:endParaRPr lang="en-GB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3793512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Beats: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Read annotator files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Determine window (number of heartbeats)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Extract if heartbeats are normal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Non-fixed length window</a:t>
            </a: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21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graph of a heart beat&#10;&#10;Description automatically generated">
            <a:extLst>
              <a:ext uri="{FF2B5EF4-FFF2-40B4-BE49-F238E27FC236}">
                <a16:creationId xmlns:a16="http://schemas.microsoft.com/office/drawing/2014/main" id="{CB51B3DC-764E-297F-0A1A-D46EA02EAF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839" y="529595"/>
            <a:ext cx="7545623" cy="3199343"/>
          </a:xfrm>
          <a:prstGeom prst="rect">
            <a:avLst/>
          </a:prstGeom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D530C89-C155-E749-024B-590BD5339A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6709859"/>
              </p:ext>
            </p:extLst>
          </p:nvPr>
        </p:nvGraphicFramePr>
        <p:xfrm>
          <a:off x="1781917" y="4076700"/>
          <a:ext cx="862816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4601">
                  <a:extLst>
                    <a:ext uri="{9D8B030D-6E8A-4147-A177-3AD203B41FA5}">
                      <a16:colId xmlns:a16="http://schemas.microsoft.com/office/drawing/2014/main" val="70199640"/>
                    </a:ext>
                  </a:extLst>
                </a:gridCol>
                <a:gridCol w="3965418">
                  <a:extLst>
                    <a:ext uri="{9D8B030D-6E8A-4147-A177-3AD203B41FA5}">
                      <a16:colId xmlns:a16="http://schemas.microsoft.com/office/drawing/2014/main" val="2036961863"/>
                    </a:ext>
                  </a:extLst>
                </a:gridCol>
                <a:gridCol w="1482342">
                  <a:extLst>
                    <a:ext uri="{9D8B030D-6E8A-4147-A177-3AD203B41FA5}">
                      <a16:colId xmlns:a16="http://schemas.microsoft.com/office/drawing/2014/main" val="2278057680"/>
                    </a:ext>
                  </a:extLst>
                </a:gridCol>
                <a:gridCol w="1215804">
                  <a:extLst>
                    <a:ext uri="{9D8B030D-6E8A-4147-A177-3AD203B41FA5}">
                      <a16:colId xmlns:a16="http://schemas.microsoft.com/office/drawing/2014/main" val="858060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Article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Methodology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386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Attia et al. 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 segments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Identification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160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Defined number of beats per segment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884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Duan et al.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RR intervals (RRI)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98.4%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545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Castro et al. 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Peaks 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97.4%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370240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929992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  <a:endParaRPr lang="en-GB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426657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RRI: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Read annotator files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Determine window (number of heartbeats)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Extract if heartbeats are normal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Compute the RR intervals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22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graph of a patient's pulse&#10;&#10;Description automatically generated">
            <a:extLst>
              <a:ext uri="{FF2B5EF4-FFF2-40B4-BE49-F238E27FC236}">
                <a16:creationId xmlns:a16="http://schemas.microsoft.com/office/drawing/2014/main" id="{E402F713-C302-18ED-0D64-D4AC4DCD50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903" y="556880"/>
            <a:ext cx="7000131" cy="3243559"/>
          </a:xfrm>
          <a:prstGeom prst="rect">
            <a:avLst/>
          </a:prstGeom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7BB32B9-25DF-8BF1-5A38-54D34F768E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131825"/>
              </p:ext>
            </p:extLst>
          </p:nvPr>
        </p:nvGraphicFramePr>
        <p:xfrm>
          <a:off x="1781917" y="4076700"/>
          <a:ext cx="862816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4601">
                  <a:extLst>
                    <a:ext uri="{9D8B030D-6E8A-4147-A177-3AD203B41FA5}">
                      <a16:colId xmlns:a16="http://schemas.microsoft.com/office/drawing/2014/main" val="70199640"/>
                    </a:ext>
                  </a:extLst>
                </a:gridCol>
                <a:gridCol w="3965418">
                  <a:extLst>
                    <a:ext uri="{9D8B030D-6E8A-4147-A177-3AD203B41FA5}">
                      <a16:colId xmlns:a16="http://schemas.microsoft.com/office/drawing/2014/main" val="2036961863"/>
                    </a:ext>
                  </a:extLst>
                </a:gridCol>
                <a:gridCol w="1482342">
                  <a:extLst>
                    <a:ext uri="{9D8B030D-6E8A-4147-A177-3AD203B41FA5}">
                      <a16:colId xmlns:a16="http://schemas.microsoft.com/office/drawing/2014/main" val="2278057680"/>
                    </a:ext>
                  </a:extLst>
                </a:gridCol>
                <a:gridCol w="1215804">
                  <a:extLst>
                    <a:ext uri="{9D8B030D-6E8A-4147-A177-3AD203B41FA5}">
                      <a16:colId xmlns:a16="http://schemas.microsoft.com/office/drawing/2014/main" val="858060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Article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Methodology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386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Attia et al. 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 segments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Identification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160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Defined number of beats per segment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884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Duan et al.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RR intervals (RRI)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98.4%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545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Castro et al. 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Peaks 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97.4%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370240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0795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  <a:endParaRPr lang="en-GB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4252414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Peaks: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Read annotator files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Determine window (number of heartbeats)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Isolate the heartbeat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Extract the important metrics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P-peak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Q-peak, R-peak, S-peak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T-peak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23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graph showing the results of a heart beat&#10;&#10;Description automatically generated">
            <a:extLst>
              <a:ext uri="{FF2B5EF4-FFF2-40B4-BE49-F238E27FC236}">
                <a16:creationId xmlns:a16="http://schemas.microsoft.com/office/drawing/2014/main" id="{A5F9F4C3-17AC-0DA2-AE25-17C9E7EA3C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474" y="733841"/>
            <a:ext cx="7013349" cy="3249684"/>
          </a:xfrm>
          <a:prstGeom prst="rect">
            <a:avLst/>
          </a:prstGeom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866C1B1-C8CA-EF8D-62C3-E7D2411C64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250893"/>
              </p:ext>
            </p:extLst>
          </p:nvPr>
        </p:nvGraphicFramePr>
        <p:xfrm>
          <a:off x="2141168" y="4352962"/>
          <a:ext cx="862816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4601">
                  <a:extLst>
                    <a:ext uri="{9D8B030D-6E8A-4147-A177-3AD203B41FA5}">
                      <a16:colId xmlns:a16="http://schemas.microsoft.com/office/drawing/2014/main" val="70199640"/>
                    </a:ext>
                  </a:extLst>
                </a:gridCol>
                <a:gridCol w="3965418">
                  <a:extLst>
                    <a:ext uri="{9D8B030D-6E8A-4147-A177-3AD203B41FA5}">
                      <a16:colId xmlns:a16="http://schemas.microsoft.com/office/drawing/2014/main" val="2036961863"/>
                    </a:ext>
                  </a:extLst>
                </a:gridCol>
                <a:gridCol w="1482342">
                  <a:extLst>
                    <a:ext uri="{9D8B030D-6E8A-4147-A177-3AD203B41FA5}">
                      <a16:colId xmlns:a16="http://schemas.microsoft.com/office/drawing/2014/main" val="2278057680"/>
                    </a:ext>
                  </a:extLst>
                </a:gridCol>
                <a:gridCol w="1215804">
                  <a:extLst>
                    <a:ext uri="{9D8B030D-6E8A-4147-A177-3AD203B41FA5}">
                      <a16:colId xmlns:a16="http://schemas.microsoft.com/office/drawing/2014/main" val="858060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Article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Methodology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386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Attia et al. 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 segments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Identification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160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Defined number of beats per segment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884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Duan et al.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RR intervals (RRI)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98.4%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545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Castro et al. 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Peaks 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97.4%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370240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97587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screenshot of a graph&#10;&#10;Description automatically generated">
            <a:extLst>
              <a:ext uri="{FF2B5EF4-FFF2-40B4-BE49-F238E27FC236}">
                <a16:creationId xmlns:a16="http://schemas.microsoft.com/office/drawing/2014/main" id="{DA3048C7-9D33-59EB-F41C-FD96A14CDB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413" y="92073"/>
            <a:ext cx="6304260" cy="630426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Pre-processing:</a:t>
            </a:r>
          </a:p>
          <a:p>
            <a:pPr marL="544068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ECG inversion</a:t>
            </a:r>
          </a:p>
          <a:p>
            <a:pPr marL="544068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ECG resampling (360 Hz)</a:t>
            </a:r>
          </a:p>
          <a:p>
            <a:pPr marL="544068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ECG cleaning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Manual</a:t>
            </a:r>
          </a:p>
          <a:p>
            <a:pPr marL="909828" lvl="3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Butterworth filter (smooth frequency)</a:t>
            </a:r>
          </a:p>
          <a:p>
            <a:pPr marL="909828" lvl="3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Wavelet denoising (noise reduction)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Automatic (Neurokit2)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Raw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Excellent segments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ECG rescaling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endParaRPr lang="en-GB" sz="20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marL="544068" lvl="1" indent="-342900">
              <a:lnSpc>
                <a:spcPct val="100000"/>
              </a:lnSpc>
              <a:buFont typeface="+mj-lt"/>
              <a:buAutoNum type="arabicPeriod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24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72824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Models: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Random Forest (200 trees)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endParaRPr lang="en-GB" sz="20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marL="544068" lvl="1" indent="-342900">
              <a:lnSpc>
                <a:spcPct val="100000"/>
              </a:lnSpc>
              <a:buFont typeface="+mj-lt"/>
              <a:buAutoNum type="arabicPeriod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25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016717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Models: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Random Forest (200 trees)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CNN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endParaRPr lang="en-GB" sz="20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marL="544068" lvl="1" indent="-342900">
              <a:lnSpc>
                <a:spcPct val="100000"/>
              </a:lnSpc>
              <a:buFont typeface="+mj-lt"/>
              <a:buAutoNum type="arabicPeriod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26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diagram of a diagram of a layer&#10;&#10;Description automatically generated with medium confidence">
            <a:extLst>
              <a:ext uri="{FF2B5EF4-FFF2-40B4-BE49-F238E27FC236}">
                <a16:creationId xmlns:a16="http://schemas.microsoft.com/office/drawing/2014/main" id="{4C1BE771-1A72-9B8F-9B2A-477E9A8787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690151"/>
            <a:ext cx="7772400" cy="29280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17911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Models: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Random Forest (200 trees)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CNN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LSTM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endParaRPr lang="en-GB" sz="20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marL="544068" lvl="1" indent="-342900">
              <a:lnSpc>
                <a:spcPct val="100000"/>
              </a:lnSpc>
              <a:buFont typeface="+mj-lt"/>
              <a:buAutoNum type="arabicPeriod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27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diagram of a block with several layers&#10;&#10;Description automatically generated with medium confidence">
            <a:extLst>
              <a:ext uri="{FF2B5EF4-FFF2-40B4-BE49-F238E27FC236}">
                <a16:creationId xmlns:a16="http://schemas.microsoft.com/office/drawing/2014/main" id="{E2C33B57-2E61-7A4D-DAD2-AA88C0F5C3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987392"/>
            <a:ext cx="7772400" cy="29817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079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Methodologies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Models: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Random Forest (200 trees)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CNN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LSTM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ea typeface="Roboto Light" panose="02000000000000000000" pitchFamily="2" charset="0"/>
              </a:rPr>
              <a:t>ResNet</a:t>
            </a:r>
          </a:p>
          <a:p>
            <a:pPr marL="658368" lvl="1" indent="-457200">
              <a:lnSpc>
                <a:spcPct val="100000"/>
              </a:lnSpc>
              <a:buFont typeface="+mj-lt"/>
              <a:buAutoNum type="arabicPeriod"/>
            </a:pPr>
            <a:endParaRPr lang="en-GB" sz="20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marL="544068" lvl="1" indent="-342900">
              <a:lnSpc>
                <a:spcPct val="100000"/>
              </a:lnSpc>
              <a:buFont typeface="+mj-lt"/>
              <a:buAutoNum type="arabicPeriod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28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Methodologies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diagram of a process&#10;&#10;Description automatically generated">
            <a:extLst>
              <a:ext uri="{FF2B5EF4-FFF2-40B4-BE49-F238E27FC236}">
                <a16:creationId xmlns:a16="http://schemas.microsoft.com/office/drawing/2014/main" id="{E24C6D17-20E2-C94E-E057-3CCE822485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923" y="264318"/>
            <a:ext cx="2275308" cy="5166001"/>
          </a:xfrm>
          <a:prstGeom prst="rect">
            <a:avLst/>
          </a:prstGeom>
        </p:spPr>
      </p:pic>
      <p:pic>
        <p:nvPicPr>
          <p:cNvPr id="8" name="Picture 7" descr="A diagram of a block&#10;&#10;Description automatically generated">
            <a:extLst>
              <a:ext uri="{FF2B5EF4-FFF2-40B4-BE49-F238E27FC236}">
                <a16:creationId xmlns:a16="http://schemas.microsoft.com/office/drawing/2014/main" id="{B47E3731-7472-70F4-B390-BBDF7D2FE8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042" y="3250194"/>
            <a:ext cx="6468669" cy="276483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58446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4FDE47E-2E34-4C36-9C8C-5B509D62A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6385" y="815303"/>
            <a:ext cx="6125311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dirty="0"/>
              <a:t>Results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4BC0C7E-F1DF-4042-B4A2-7128EFC2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z="1050" smtClean="0"/>
              <a:pPr>
                <a:spcAft>
                  <a:spcPts val="600"/>
                </a:spcAft>
              </a:pPr>
              <a:t>29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378129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4FDE47E-2E34-4C36-9C8C-5B509D62A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6385" y="815303"/>
            <a:ext cx="6125311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Objectives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4BC0C7E-F1DF-4042-B4A2-7128EFC2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z="1050" smtClean="0"/>
              <a:pPr>
                <a:spcAft>
                  <a:spcPts val="600"/>
                </a:spcAft>
              </a:pPr>
              <a:t>3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1339388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>
                <a:latin typeface="Roboto Medium" panose="02000000000000000000" pitchFamily="2" charset="0"/>
                <a:ea typeface="Roboto Medium" panose="02000000000000000000" pitchFamily="2" charset="0"/>
              </a:rPr>
              <a:t>Results</a:t>
            </a:r>
            <a:endParaRPr lang="en-GB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Methodologies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30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Results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DC29A93E-162B-9B50-F31A-B20332F63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662274"/>
              </p:ext>
            </p:extLst>
          </p:nvPr>
        </p:nvGraphicFramePr>
        <p:xfrm>
          <a:off x="2498037" y="3375638"/>
          <a:ext cx="7195925" cy="2518169"/>
        </p:xfrm>
        <a:graphic>
          <a:graphicData uri="http://schemas.openxmlformats.org/drawingml/2006/table">
            <a:tbl>
              <a:tblPr firstRow="1" firstCol="1" bandRow="1">
                <a:effectLst/>
                <a:tableStyleId>{5C22544A-7EE6-4342-B048-85BDC9FD1C3A}</a:tableStyleId>
              </a:tblPr>
              <a:tblGrid>
                <a:gridCol w="1439185">
                  <a:extLst>
                    <a:ext uri="{9D8B030D-6E8A-4147-A177-3AD203B41FA5}">
                      <a16:colId xmlns:a16="http://schemas.microsoft.com/office/drawing/2014/main" val="3971764971"/>
                    </a:ext>
                  </a:extLst>
                </a:gridCol>
                <a:gridCol w="1439185">
                  <a:extLst>
                    <a:ext uri="{9D8B030D-6E8A-4147-A177-3AD203B41FA5}">
                      <a16:colId xmlns:a16="http://schemas.microsoft.com/office/drawing/2014/main" val="3319716802"/>
                    </a:ext>
                  </a:extLst>
                </a:gridCol>
                <a:gridCol w="1439185">
                  <a:extLst>
                    <a:ext uri="{9D8B030D-6E8A-4147-A177-3AD203B41FA5}">
                      <a16:colId xmlns:a16="http://schemas.microsoft.com/office/drawing/2014/main" val="1943864473"/>
                    </a:ext>
                  </a:extLst>
                </a:gridCol>
                <a:gridCol w="1439185">
                  <a:extLst>
                    <a:ext uri="{9D8B030D-6E8A-4147-A177-3AD203B41FA5}">
                      <a16:colId xmlns:a16="http://schemas.microsoft.com/office/drawing/2014/main" val="3721405429"/>
                    </a:ext>
                  </a:extLst>
                </a:gridCol>
                <a:gridCol w="1439185">
                  <a:extLst>
                    <a:ext uri="{9D8B030D-6E8A-4147-A177-3AD203B41FA5}">
                      <a16:colId xmlns:a16="http://schemas.microsoft.com/office/drawing/2014/main" val="3125977398"/>
                    </a:ext>
                  </a:extLst>
                </a:gridCol>
              </a:tblGrid>
              <a:tr h="496252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Accuracy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Sensitivity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Specificity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F1 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97805957"/>
                  </a:ext>
                </a:extLst>
              </a:tr>
              <a:tr h="533161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85.4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79.1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87.5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72.4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2669581"/>
                  </a:ext>
                </a:extLst>
              </a:tr>
              <a:tr h="496252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Beats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71.9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75.0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66.1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71.5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331230"/>
                  </a:ext>
                </a:extLst>
              </a:tr>
              <a:tr h="496252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RRI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77.4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86.8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64.6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83.4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44069771"/>
                  </a:ext>
                </a:extLst>
              </a:tr>
              <a:tr h="496252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Peaks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81.2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84.0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78.5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82.1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4166662"/>
                  </a:ext>
                </a:extLst>
              </a:tr>
            </a:tbl>
          </a:graphicData>
        </a:graphic>
      </p:graphicFrame>
      <p:pic>
        <p:nvPicPr>
          <p:cNvPr id="15" name="Picture 14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1A158F18-4FD6-82DF-26AE-8D463FA25C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460" y="55825"/>
            <a:ext cx="7383583" cy="313063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19056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>
                <a:latin typeface="Roboto Medium" panose="02000000000000000000" pitchFamily="2" charset="0"/>
                <a:ea typeface="Roboto Medium" panose="02000000000000000000" pitchFamily="2" charset="0"/>
              </a:rPr>
              <a:t>Results</a:t>
            </a:r>
            <a:endParaRPr lang="en-GB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Models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31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Results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DC29A93E-162B-9B50-F31A-B20332F63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066343"/>
              </p:ext>
            </p:extLst>
          </p:nvPr>
        </p:nvGraphicFramePr>
        <p:xfrm>
          <a:off x="2331138" y="3592191"/>
          <a:ext cx="7350093" cy="2340599"/>
        </p:xfrm>
        <a:graphic>
          <a:graphicData uri="http://schemas.openxmlformats.org/drawingml/2006/table">
            <a:tbl>
              <a:tblPr firstRow="1" firstCol="1" bandRow="1">
                <a:effectLst/>
                <a:tableStyleId>{5C22544A-7EE6-4342-B048-85BDC9FD1C3A}</a:tableStyleId>
              </a:tblPr>
              <a:tblGrid>
                <a:gridCol w="1976985">
                  <a:extLst>
                    <a:ext uri="{9D8B030D-6E8A-4147-A177-3AD203B41FA5}">
                      <a16:colId xmlns:a16="http://schemas.microsoft.com/office/drawing/2014/main" val="3971764971"/>
                    </a:ext>
                  </a:extLst>
                </a:gridCol>
                <a:gridCol w="1270512">
                  <a:extLst>
                    <a:ext uri="{9D8B030D-6E8A-4147-A177-3AD203B41FA5}">
                      <a16:colId xmlns:a16="http://schemas.microsoft.com/office/drawing/2014/main" val="3319716802"/>
                    </a:ext>
                  </a:extLst>
                </a:gridCol>
                <a:gridCol w="1410893">
                  <a:extLst>
                    <a:ext uri="{9D8B030D-6E8A-4147-A177-3AD203B41FA5}">
                      <a16:colId xmlns:a16="http://schemas.microsoft.com/office/drawing/2014/main" val="1943864473"/>
                    </a:ext>
                  </a:extLst>
                </a:gridCol>
                <a:gridCol w="1420899">
                  <a:extLst>
                    <a:ext uri="{9D8B030D-6E8A-4147-A177-3AD203B41FA5}">
                      <a16:colId xmlns:a16="http://schemas.microsoft.com/office/drawing/2014/main" val="3721405429"/>
                    </a:ext>
                  </a:extLst>
                </a:gridCol>
                <a:gridCol w="1270804">
                  <a:extLst>
                    <a:ext uri="{9D8B030D-6E8A-4147-A177-3AD203B41FA5}">
                      <a16:colId xmlns:a16="http://schemas.microsoft.com/office/drawing/2014/main" val="3125977398"/>
                    </a:ext>
                  </a:extLst>
                </a:gridCol>
              </a:tblGrid>
              <a:tr h="514244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Accuracy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Sensitivity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Specificity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F1 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97805957"/>
                  </a:ext>
                </a:extLst>
              </a:tr>
              <a:tr h="481593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CNN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82.3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84.8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82.4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80.4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2669581"/>
                  </a:ext>
                </a:extLst>
              </a:tr>
              <a:tr h="448254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LSTM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74.1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70.4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71.8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68.0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331230"/>
                  </a:ext>
                </a:extLst>
              </a:tr>
              <a:tr h="448254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ResNet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77.2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76.8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71.8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69.4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44069771"/>
                  </a:ext>
                </a:extLst>
              </a:tr>
              <a:tr h="448254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Random Forest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83.8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85.9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78.7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81.9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4166662"/>
                  </a:ext>
                </a:extLst>
              </a:tr>
            </a:tbl>
          </a:graphicData>
        </a:graphic>
      </p:graphicFrame>
      <p:pic>
        <p:nvPicPr>
          <p:cNvPr id="6" name="Picture 5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0AA8D0FE-E71B-5DD1-F9E3-77D8F257F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428" y="124744"/>
            <a:ext cx="7408174" cy="314106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8193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>
                <a:latin typeface="Roboto Medium" panose="02000000000000000000" pitchFamily="2" charset="0"/>
                <a:ea typeface="Roboto Medium" panose="02000000000000000000" pitchFamily="2" charset="0"/>
              </a:rPr>
              <a:t>Results</a:t>
            </a:r>
            <a:endParaRPr lang="en-GB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Pre-processing methods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32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Results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DC29A93E-162B-9B50-F31A-B20332F63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0573613"/>
              </p:ext>
            </p:extLst>
          </p:nvPr>
        </p:nvGraphicFramePr>
        <p:xfrm>
          <a:off x="2377938" y="3759326"/>
          <a:ext cx="7436124" cy="1948758"/>
        </p:xfrm>
        <a:graphic>
          <a:graphicData uri="http://schemas.openxmlformats.org/drawingml/2006/table">
            <a:tbl>
              <a:tblPr firstRow="1" firstCol="1" bandRow="1">
                <a:effectLst/>
                <a:tableStyleId>{5C22544A-7EE6-4342-B048-85BDC9FD1C3A}</a:tableStyleId>
              </a:tblPr>
              <a:tblGrid>
                <a:gridCol w="2000126">
                  <a:extLst>
                    <a:ext uri="{9D8B030D-6E8A-4147-A177-3AD203B41FA5}">
                      <a16:colId xmlns:a16="http://schemas.microsoft.com/office/drawing/2014/main" val="3971764971"/>
                    </a:ext>
                  </a:extLst>
                </a:gridCol>
                <a:gridCol w="1285383">
                  <a:extLst>
                    <a:ext uri="{9D8B030D-6E8A-4147-A177-3AD203B41FA5}">
                      <a16:colId xmlns:a16="http://schemas.microsoft.com/office/drawing/2014/main" val="3319716802"/>
                    </a:ext>
                  </a:extLst>
                </a:gridCol>
                <a:gridCol w="1427407">
                  <a:extLst>
                    <a:ext uri="{9D8B030D-6E8A-4147-A177-3AD203B41FA5}">
                      <a16:colId xmlns:a16="http://schemas.microsoft.com/office/drawing/2014/main" val="1943864473"/>
                    </a:ext>
                  </a:extLst>
                </a:gridCol>
                <a:gridCol w="1437530">
                  <a:extLst>
                    <a:ext uri="{9D8B030D-6E8A-4147-A177-3AD203B41FA5}">
                      <a16:colId xmlns:a16="http://schemas.microsoft.com/office/drawing/2014/main" val="3721405429"/>
                    </a:ext>
                  </a:extLst>
                </a:gridCol>
                <a:gridCol w="1285678">
                  <a:extLst>
                    <a:ext uri="{9D8B030D-6E8A-4147-A177-3AD203B41FA5}">
                      <a16:colId xmlns:a16="http://schemas.microsoft.com/office/drawing/2014/main" val="3125977398"/>
                    </a:ext>
                  </a:extLst>
                </a:gridCol>
              </a:tblGrid>
              <a:tr h="478296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Accuracy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Sensitivity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Specificity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F1 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97805957"/>
                  </a:ext>
                </a:extLst>
              </a:tr>
              <a:tr h="51387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Manual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83.4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85.2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75.2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84.7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2669581"/>
                  </a:ext>
                </a:extLst>
              </a:tr>
              <a:tr h="478296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Neurokit2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82.1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89.6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75.8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81.2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331230"/>
                  </a:ext>
                </a:extLst>
              </a:tr>
              <a:tr h="478296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Raw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69.8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48.3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80.0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43.1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44069771"/>
                  </a:ext>
                </a:extLst>
              </a:tr>
            </a:tbl>
          </a:graphicData>
        </a:graphic>
      </p:graphicFrame>
      <p:pic>
        <p:nvPicPr>
          <p:cNvPr id="7" name="Picture 6" descr="A graph showing different colored bars&#10;&#10;Description automatically generated">
            <a:extLst>
              <a:ext uri="{FF2B5EF4-FFF2-40B4-BE49-F238E27FC236}">
                <a16:creationId xmlns:a16="http://schemas.microsoft.com/office/drawing/2014/main" id="{168C14DC-DF7B-BD6F-285B-D25DC80E7C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546" y="264318"/>
            <a:ext cx="7677596" cy="32552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17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>
                <a:latin typeface="Roboto Medium" panose="02000000000000000000" pitchFamily="2" charset="0"/>
                <a:ea typeface="Roboto Medium" panose="02000000000000000000" pitchFamily="2" charset="0"/>
              </a:rPr>
              <a:t>Results</a:t>
            </a:r>
            <a:endParaRPr lang="en-GB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6627" y="1214566"/>
            <a:ext cx="2746407" cy="93110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Best performances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33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Results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DC29A93E-162B-9B50-F31A-B20332F63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045073"/>
              </p:ext>
            </p:extLst>
          </p:nvPr>
        </p:nvGraphicFramePr>
        <p:xfrm>
          <a:off x="1112182" y="3648425"/>
          <a:ext cx="9967635" cy="2377440"/>
        </p:xfrm>
        <a:graphic>
          <a:graphicData uri="http://schemas.openxmlformats.org/drawingml/2006/table">
            <a:tbl>
              <a:tblPr firstRow="1" firstCol="1" bandRow="1">
                <a:effectLst/>
                <a:tableStyleId>{5C22544A-7EE6-4342-B048-85BDC9FD1C3A}</a:tableStyleId>
              </a:tblPr>
              <a:tblGrid>
                <a:gridCol w="1602105">
                  <a:extLst>
                    <a:ext uri="{9D8B030D-6E8A-4147-A177-3AD203B41FA5}">
                      <a16:colId xmlns:a16="http://schemas.microsoft.com/office/drawing/2014/main" val="3971764971"/>
                    </a:ext>
                  </a:extLst>
                </a:gridCol>
                <a:gridCol w="1382982">
                  <a:extLst>
                    <a:ext uri="{9D8B030D-6E8A-4147-A177-3AD203B41FA5}">
                      <a16:colId xmlns:a16="http://schemas.microsoft.com/office/drawing/2014/main" val="385199201"/>
                    </a:ext>
                  </a:extLst>
                </a:gridCol>
                <a:gridCol w="1072660">
                  <a:extLst>
                    <a:ext uri="{9D8B030D-6E8A-4147-A177-3AD203B41FA5}">
                      <a16:colId xmlns:a16="http://schemas.microsoft.com/office/drawing/2014/main" val="2099088958"/>
                    </a:ext>
                  </a:extLst>
                </a:gridCol>
                <a:gridCol w="1041149">
                  <a:extLst>
                    <a:ext uri="{9D8B030D-6E8A-4147-A177-3AD203B41FA5}">
                      <a16:colId xmlns:a16="http://schemas.microsoft.com/office/drawing/2014/main" val="1326463811"/>
                    </a:ext>
                  </a:extLst>
                </a:gridCol>
                <a:gridCol w="1176950">
                  <a:extLst>
                    <a:ext uri="{9D8B030D-6E8A-4147-A177-3AD203B41FA5}">
                      <a16:colId xmlns:a16="http://schemas.microsoft.com/office/drawing/2014/main" val="3319716802"/>
                    </a:ext>
                  </a:extLst>
                </a:gridCol>
                <a:gridCol w="1258432">
                  <a:extLst>
                    <a:ext uri="{9D8B030D-6E8A-4147-A177-3AD203B41FA5}">
                      <a16:colId xmlns:a16="http://schemas.microsoft.com/office/drawing/2014/main" val="1943864473"/>
                    </a:ext>
                  </a:extLst>
                </a:gridCol>
                <a:gridCol w="1267485">
                  <a:extLst>
                    <a:ext uri="{9D8B030D-6E8A-4147-A177-3AD203B41FA5}">
                      <a16:colId xmlns:a16="http://schemas.microsoft.com/office/drawing/2014/main" val="3721405429"/>
                    </a:ext>
                  </a:extLst>
                </a:gridCol>
                <a:gridCol w="1165872">
                  <a:extLst>
                    <a:ext uri="{9D8B030D-6E8A-4147-A177-3AD203B41FA5}">
                      <a16:colId xmlns:a16="http://schemas.microsoft.com/office/drawing/2014/main" val="3125977398"/>
                    </a:ext>
                  </a:extLst>
                </a:gridCol>
              </a:tblGrid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Methodology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Pre-processing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Duration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Model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Accuracy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Sensitivity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Specificity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F1 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97805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Manual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ResNet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96.0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94.8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96.4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91.4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2669581"/>
                  </a:ext>
                </a:extLst>
              </a:tr>
              <a:tr h="129043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Manual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Random Forest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95.3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93.4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95.8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89.8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3312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Neurokit2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CNN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94.9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94.9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95.0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94.9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44069771"/>
                  </a:ext>
                </a:extLst>
              </a:tr>
              <a:tr h="337686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Neurokit2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LSTM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91.1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92.0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90.3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91.2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0703022"/>
                  </a:ext>
                </a:extLst>
              </a:tr>
            </a:tbl>
          </a:graphicData>
        </a:graphic>
      </p:graphicFrame>
      <p:pic>
        <p:nvPicPr>
          <p:cNvPr id="48" name="Picture 47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3FF94EDB-1513-504C-E2EF-014F23102A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107" y="117573"/>
            <a:ext cx="8218905" cy="34848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025197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Results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Different sampling frequencies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34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Results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AE2EAAE-A786-8296-F113-42D7A5631D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8762650"/>
              </p:ext>
            </p:extLst>
          </p:nvPr>
        </p:nvGraphicFramePr>
        <p:xfrm>
          <a:off x="1112182" y="1809338"/>
          <a:ext cx="9967635" cy="4297680"/>
        </p:xfrm>
        <a:graphic>
          <a:graphicData uri="http://schemas.openxmlformats.org/drawingml/2006/table">
            <a:tbl>
              <a:tblPr firstRow="1" firstCol="1" bandRow="1">
                <a:effectLst/>
                <a:tableStyleId>{5C22544A-7EE6-4342-B048-85BDC9FD1C3A}</a:tableStyleId>
              </a:tblPr>
              <a:tblGrid>
                <a:gridCol w="1602105">
                  <a:extLst>
                    <a:ext uri="{9D8B030D-6E8A-4147-A177-3AD203B41FA5}">
                      <a16:colId xmlns:a16="http://schemas.microsoft.com/office/drawing/2014/main" val="3971764971"/>
                    </a:ext>
                  </a:extLst>
                </a:gridCol>
                <a:gridCol w="1382982">
                  <a:extLst>
                    <a:ext uri="{9D8B030D-6E8A-4147-A177-3AD203B41FA5}">
                      <a16:colId xmlns:a16="http://schemas.microsoft.com/office/drawing/2014/main" val="385199201"/>
                    </a:ext>
                  </a:extLst>
                </a:gridCol>
                <a:gridCol w="1072660">
                  <a:extLst>
                    <a:ext uri="{9D8B030D-6E8A-4147-A177-3AD203B41FA5}">
                      <a16:colId xmlns:a16="http://schemas.microsoft.com/office/drawing/2014/main" val="2099088958"/>
                    </a:ext>
                  </a:extLst>
                </a:gridCol>
                <a:gridCol w="1041149">
                  <a:extLst>
                    <a:ext uri="{9D8B030D-6E8A-4147-A177-3AD203B41FA5}">
                      <a16:colId xmlns:a16="http://schemas.microsoft.com/office/drawing/2014/main" val="1326463811"/>
                    </a:ext>
                  </a:extLst>
                </a:gridCol>
                <a:gridCol w="1176950">
                  <a:extLst>
                    <a:ext uri="{9D8B030D-6E8A-4147-A177-3AD203B41FA5}">
                      <a16:colId xmlns:a16="http://schemas.microsoft.com/office/drawing/2014/main" val="3319716802"/>
                    </a:ext>
                  </a:extLst>
                </a:gridCol>
                <a:gridCol w="1258432">
                  <a:extLst>
                    <a:ext uri="{9D8B030D-6E8A-4147-A177-3AD203B41FA5}">
                      <a16:colId xmlns:a16="http://schemas.microsoft.com/office/drawing/2014/main" val="1943864473"/>
                    </a:ext>
                  </a:extLst>
                </a:gridCol>
                <a:gridCol w="1267485">
                  <a:extLst>
                    <a:ext uri="{9D8B030D-6E8A-4147-A177-3AD203B41FA5}">
                      <a16:colId xmlns:a16="http://schemas.microsoft.com/office/drawing/2014/main" val="3721405429"/>
                    </a:ext>
                  </a:extLst>
                </a:gridCol>
                <a:gridCol w="1165872">
                  <a:extLst>
                    <a:ext uri="{9D8B030D-6E8A-4147-A177-3AD203B41FA5}">
                      <a16:colId xmlns:a16="http://schemas.microsoft.com/office/drawing/2014/main" val="3125977398"/>
                    </a:ext>
                  </a:extLst>
                </a:gridCol>
              </a:tblGrid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Methodology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Pre-processing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Duration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Model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Accuracy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Sensitivity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Specificity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F1 Score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97805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Manual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ResNet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96.0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82.7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73.8</a:t>
                      </a:r>
                      <a:r>
                        <a:rPr lang="en-GB" dirty="0"/>
                        <a:t>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94.8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85.8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76.4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96.4 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84.6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67.7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91.4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83.4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59.1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2669581"/>
                  </a:ext>
                </a:extLst>
              </a:tr>
              <a:tr h="129043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Manual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Random Forest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95.3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91.2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96.8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93.4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94.3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96.9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95.8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95.3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96.7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89.8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81.7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91.9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3312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Neurokit2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CNN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94.9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90.4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95.0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94.9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94.4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79.9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95.0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93.9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94.1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94.9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73.0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88.2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44069771"/>
                  </a:ext>
                </a:extLst>
              </a:tr>
              <a:tr h="337686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10-second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Neurokit2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LSTM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91.1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61.9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95.7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92.0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53.0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96.6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90.3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54.1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95.4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91.2 </a:t>
                      </a:r>
                    </a:p>
                    <a:p>
                      <a:pPr algn="ctr"/>
                      <a:r>
                        <a:rPr lang="en-GB" dirty="0"/>
                        <a:t> </a:t>
                      </a:r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52.4</a:t>
                      </a:r>
                      <a:r>
                        <a:rPr lang="en-GB" dirty="0"/>
                        <a:t> </a:t>
                      </a:r>
                    </a:p>
                    <a:p>
                      <a:pPr algn="ctr"/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90.3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070302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E52B695-A185-C24A-6152-424BF127173F}"/>
              </a:ext>
            </a:extLst>
          </p:cNvPr>
          <p:cNvSpPr txBox="1"/>
          <p:nvPr/>
        </p:nvSpPr>
        <p:spPr>
          <a:xfrm>
            <a:off x="9705315" y="778168"/>
            <a:ext cx="1018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360 Hz</a:t>
            </a:r>
          </a:p>
          <a:p>
            <a:r>
              <a:rPr lang="en-GB" dirty="0">
                <a:solidFill>
                  <a:srgbClr val="00B050"/>
                </a:solidFill>
              </a:rPr>
              <a:t>250 Hz</a:t>
            </a:r>
          </a:p>
          <a:p>
            <a:r>
              <a:rPr lang="en-GB" dirty="0">
                <a:solidFill>
                  <a:srgbClr val="FF0000"/>
                </a:solidFill>
              </a:rPr>
              <a:t>128 Hz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792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4FDE47E-2E34-4C36-9C8C-5B509D62A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6385" y="815303"/>
            <a:ext cx="6125311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dirty="0"/>
              <a:t>Conclusion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4BC0C7E-F1DF-4042-B4A2-7128EFC2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z="1050" smtClean="0"/>
              <a:pPr>
                <a:spcAft>
                  <a:spcPts val="600"/>
                </a:spcAft>
              </a:pPr>
              <a:t>35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5929099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Possible to identify atrial fibrillation during normal sinus rhythm  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4 distinct methodologies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4 models and 3 pre-processing techniques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24 datasets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 </a:t>
            </a: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Highlight the potential of AI for the medical field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 </a:t>
            </a: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Limitations due: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To the data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To the uniform application of the models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Adaptation of the models from the reference articles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 </a:t>
            </a: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Opens potential avenues for future exploration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Uniform dataset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Finetune models or try new solutions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22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36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Conclusion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57712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diagram of a rhythm recording&#10;&#10;Description automatically generated with medium confidence">
            <a:extLst>
              <a:ext uri="{FF2B5EF4-FFF2-40B4-BE49-F238E27FC236}">
                <a16:creationId xmlns:a16="http://schemas.microsoft.com/office/drawing/2014/main" id="{11ADEF94-DD6D-80AD-EB63-B099D35510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" t="2338" r="1086" b="11692"/>
          <a:stretch/>
        </p:blipFill>
        <p:spPr>
          <a:xfrm>
            <a:off x="5441133" y="1683944"/>
            <a:ext cx="6636190" cy="2254313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Objectives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4935928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ea typeface="Roboto Light" panose="02000000000000000000" pitchFamily="2" charset="0"/>
              </a:rPr>
              <a:t> Atrial fibrillation: 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Most common arrhythmia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Affects 32 millions people worldwide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Can lead to severe cardiac complications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Stroke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Heart failure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ea typeface="Roboto Light" panose="02000000000000000000" pitchFamily="2" charset="0"/>
              </a:rPr>
              <a:t> Identification during opportunistic screening</a:t>
            </a:r>
            <a:endParaRPr lang="en-US" sz="20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Objectives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9F6AFB8-B562-4497-5C91-46467A390652}"/>
              </a:ext>
            </a:extLst>
          </p:cNvPr>
          <p:cNvSpPr txBox="1"/>
          <p:nvPr/>
        </p:nvSpPr>
        <p:spPr>
          <a:xfrm>
            <a:off x="6560747" y="4059201"/>
            <a:ext cx="5810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effectLst/>
              </a:rPr>
              <a:t>ECG selection and windows of interest for patients with multiple ECGs</a:t>
            </a:r>
            <a:br>
              <a:rPr lang="en-GB" sz="1200" dirty="0">
                <a:effectLst/>
              </a:rPr>
            </a:br>
            <a:r>
              <a:rPr lang="en-GB" sz="1200" dirty="0">
                <a:effectLst/>
              </a:rPr>
              <a:t>Attia et al. 2019</a:t>
            </a:r>
            <a:endParaRPr lang="en-GB" sz="1200" dirty="0"/>
          </a:p>
          <a:p>
            <a:endParaRPr lang="en-GB" sz="1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4999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BD2B8052-7912-386D-A963-1A45AE417427}"/>
              </a:ext>
            </a:extLst>
          </p:cNvPr>
          <p:cNvSpPr txBox="1">
            <a:spLocks/>
          </p:cNvSpPr>
          <p:nvPr/>
        </p:nvSpPr>
        <p:spPr>
          <a:xfrm>
            <a:off x="5136385" y="815303"/>
            <a:ext cx="6125311" cy="505400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/>
              <a:t>The heart and arrhythmias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4BC0C7E-F1DF-4042-B4A2-7128EFC2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z="1050" smtClean="0"/>
              <a:pPr>
                <a:spcAft>
                  <a:spcPts val="600"/>
                </a:spcAft>
              </a:pPr>
              <a:t>5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632065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The heart and arrhythmias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ea typeface="Roboto Light" panose="02000000000000000000" pitchFamily="2" charset="0"/>
              </a:rPr>
              <a:t> Heart: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Muscular organ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4 parts separated by 2 septa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Right and left atria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Right and left ventricles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4 valves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Ensure blood circulation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Rhythmic contractions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Between 60 to 70 bpm at rest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heart and arrhythmias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9A16D95-07C9-0BBB-0545-05E1925CBD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6447" y="1379718"/>
            <a:ext cx="5430596" cy="40985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DDDD45-26D8-C05B-A9CD-E8A6B988B2BC}"/>
              </a:ext>
            </a:extLst>
          </p:cNvPr>
          <p:cNvSpPr txBox="1"/>
          <p:nvPr/>
        </p:nvSpPr>
        <p:spPr>
          <a:xfrm>
            <a:off x="6475201" y="5479665"/>
            <a:ext cx="42530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200" b="0" i="0" dirty="0" err="1">
                <a:effectLst/>
              </a:rPr>
              <a:t>Warrier</a:t>
            </a:r>
            <a:r>
              <a:rPr lang="en-GB" sz="1200" b="0" i="0" dirty="0">
                <a:effectLst/>
              </a:rPr>
              <a:t>, L. (2017). Structure and beating of the human heart.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59578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The heart and arrhythmias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ea typeface="Roboto Light" panose="02000000000000000000" pitchFamily="2" charset="0"/>
              </a:rPr>
              <a:t> Electric signal:</a:t>
            </a:r>
            <a:endParaRPr lang="en-US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Generated by sinoatrial node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Recorded by electrocardiographs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Electrocardiograms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P-wave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Activation of atria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QRS complex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Activation of ventricles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T-wave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Electric recovery of ventricles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heart and arrhythmias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9BF5536C-1D70-DDA5-D292-BAF324C43B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034" y="1797392"/>
            <a:ext cx="6096000" cy="34239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25F86B-67F7-30C1-FEA2-24BC5C6364EF}"/>
              </a:ext>
            </a:extLst>
          </p:cNvPr>
          <p:cNvSpPr txBox="1"/>
          <p:nvPr/>
        </p:nvSpPr>
        <p:spPr>
          <a:xfrm>
            <a:off x="7250576" y="5341166"/>
            <a:ext cx="31390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effectLst/>
              </a:rPr>
              <a:t>ECG Animation - Electrical Changes in Heart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849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The heart and arrhythmias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ea typeface="Roboto Light" panose="02000000000000000000" pitchFamily="2" charset="0"/>
              </a:rPr>
              <a:t> Leads: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Different views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12-leads ECG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10 pads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RA, LA, RL, LL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V1 to V6</a:t>
            </a:r>
          </a:p>
          <a:p>
            <a:pPr lvl="3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ea typeface="Roboto Light" panose="02000000000000000000" pitchFamily="2" charset="0"/>
              </a:rPr>
              <a:t>Placed between the ribs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a typeface="Roboto Light" panose="02000000000000000000" pitchFamily="2" charset="0"/>
              </a:rPr>
              <a:t>Example: Lead II</a:t>
            </a:r>
            <a:endParaRPr lang="en-US" sz="1800" dirty="0">
              <a:solidFill>
                <a:schemeClr val="tx1"/>
              </a:solidFill>
              <a:ea typeface="Roboto Light" panose="02000000000000000000" pitchFamily="2" charset="0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heart and arrhythmias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599C1F2-B712-7DA0-8227-6F04CF724C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176" y="1239818"/>
            <a:ext cx="6567546" cy="43783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3CB778-CAB9-C399-20B7-363ED0E528B1}"/>
              </a:ext>
            </a:extLst>
          </p:cNvPr>
          <p:cNvSpPr txBox="1"/>
          <p:nvPr/>
        </p:nvSpPr>
        <p:spPr>
          <a:xfrm>
            <a:off x="6700330" y="5618166"/>
            <a:ext cx="24112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i="0" dirty="0">
                <a:effectLst/>
              </a:rPr>
              <a:t>HMN Wiki. </a:t>
            </a:r>
            <a:r>
              <a:rPr lang="en-GB" sz="1200" i="0" dirty="0" err="1">
                <a:effectLst/>
              </a:rPr>
              <a:t>Électrocardiographie</a:t>
            </a:r>
            <a:r>
              <a:rPr lang="en-GB" sz="1200" i="0" dirty="0">
                <a:effectLst/>
              </a:rPr>
              <a:t>.</a:t>
            </a:r>
            <a:endParaRPr lang="en-GB" sz="1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0553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9E650-0ADA-44BA-8748-08EFE7015A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1177" y="264318"/>
            <a:ext cx="10058400" cy="735807"/>
          </a:xfrm>
        </p:spPr>
        <p:txBody>
          <a:bodyPr/>
          <a:lstStyle/>
          <a:p>
            <a:r>
              <a:rPr lang="en-GB" dirty="0">
                <a:latin typeface="Roboto Medium" panose="02000000000000000000" pitchFamily="2" charset="0"/>
                <a:ea typeface="Roboto Medium" panose="02000000000000000000" pitchFamily="2" charset="0"/>
              </a:rPr>
              <a:t>The heart and arrhythmias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38A684-7AD1-4A4B-B2DA-10190304F4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95327" y="1239834"/>
            <a:ext cx="10621716" cy="49673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ea typeface="Roboto Light" panose="02000000000000000000" pitchFamily="2" charset="0"/>
              </a:rPr>
              <a:t> Arrythmias:</a:t>
            </a:r>
            <a:endParaRPr lang="en-GB" sz="1800" dirty="0">
              <a:solidFill>
                <a:schemeClr val="tx1"/>
              </a:solidFill>
              <a:ea typeface="Roboto Light" panose="02000000000000000000" pitchFamily="2" charset="0"/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Tachycardia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Fast heartbeat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Bradycardia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Slow heartbeat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ea typeface="Roboto Light" panose="02000000000000000000" pitchFamily="2" charset="0"/>
              </a:rPr>
              <a:t>Atrial fibrillation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/>
                </a:solidFill>
                <a:ea typeface="Roboto Light" panose="02000000000000000000" pitchFamily="2" charset="0"/>
              </a:rPr>
              <a:t>Irregular heartbeat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1911CD74-FD48-474B-882B-70FB0663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1E9F1B4-AE97-423F-87EC-49F1D2C4AE94}"/>
              </a:ext>
            </a:extLst>
          </p:cNvPr>
          <p:cNvSpPr txBox="1"/>
          <p:nvPr/>
        </p:nvSpPr>
        <p:spPr>
          <a:xfrm>
            <a:off x="0" y="6396335"/>
            <a:ext cx="18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Alexandre Chapelle</a:t>
            </a:r>
          </a:p>
          <a:p>
            <a:r>
              <a:rPr lang="fr-BE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000524758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4D5B41D-280E-4071-83DF-6EDC6FF79FA9}"/>
              </a:ext>
            </a:extLst>
          </p:cNvPr>
          <p:cNvSpPr txBox="1"/>
          <p:nvPr/>
        </p:nvSpPr>
        <p:spPr>
          <a:xfrm>
            <a:off x="1554780" y="6396334"/>
            <a:ext cx="943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Identification of patients with atrial fibrillation during normal sinus rhythm using different methodologies and machine learning techniques</a:t>
            </a:r>
          </a:p>
          <a:p>
            <a:r>
              <a:rPr lang="en-US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heart and arrhythmias</a:t>
            </a:r>
            <a:endParaRPr lang="fr-BE" sz="12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9265F5-80A2-4E2D-A726-3E66C271E4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2068" y="6406430"/>
            <a:ext cx="459932" cy="451570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59C2DA5-3D1B-4AD4-B015-5C4AAC231777}"/>
              </a:ext>
            </a:extLst>
          </p:cNvPr>
          <p:cNvCxnSpPr>
            <a:cxnSpLocks/>
          </p:cNvCxnSpPr>
          <p:nvPr/>
        </p:nvCxnSpPr>
        <p:spPr>
          <a:xfrm>
            <a:off x="1554780" y="6446838"/>
            <a:ext cx="0" cy="3651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3E9425D-4012-3471-9B33-24FF6CBB3D1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279" y="1189298"/>
            <a:ext cx="6971818" cy="4647879"/>
          </a:xfrm>
          <a:prstGeom prst="rect">
            <a:avLst/>
          </a:prstGeom>
        </p:spPr>
      </p:pic>
      <p:pic>
        <p:nvPicPr>
          <p:cNvPr id="17" name="rapide.mp3">
            <a:hlinkClick r:id="" action="ppaction://media"/>
            <a:extLst>
              <a:ext uri="{FF2B5EF4-FFF2-40B4-BE49-F238E27FC236}">
                <a16:creationId xmlns:a16="http://schemas.microsoft.com/office/drawing/2014/main" id="{58409DDD-E30E-4BA6-7357-017E8A79FB2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683044" y="1987168"/>
            <a:ext cx="497995" cy="497995"/>
          </a:xfrm>
          <a:prstGeom prst="rect">
            <a:avLst/>
          </a:prstGeom>
        </p:spPr>
      </p:pic>
      <p:pic>
        <p:nvPicPr>
          <p:cNvPr id="18" name="lent.mp3">
            <a:hlinkClick r:id="" action="ppaction://media"/>
            <a:extLst>
              <a:ext uri="{FF2B5EF4-FFF2-40B4-BE49-F238E27FC236}">
                <a16:creationId xmlns:a16="http://schemas.microsoft.com/office/drawing/2014/main" id="{C67138CD-1F97-1958-0DA4-3282ADA1BF7B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683043" y="2674336"/>
            <a:ext cx="497996" cy="497996"/>
          </a:xfrm>
          <a:prstGeom prst="rect">
            <a:avLst/>
          </a:prstGeom>
        </p:spPr>
      </p:pic>
      <p:pic>
        <p:nvPicPr>
          <p:cNvPr id="19" name="af.mp3">
            <a:hlinkClick r:id="" action="ppaction://media"/>
            <a:extLst>
              <a:ext uri="{FF2B5EF4-FFF2-40B4-BE49-F238E27FC236}">
                <a16:creationId xmlns:a16="http://schemas.microsoft.com/office/drawing/2014/main" id="{C7BFBAA2-91C9-F5B0-B355-A5DE09C20690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999970" y="3412041"/>
            <a:ext cx="497996" cy="4979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68741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49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075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2.9|3.3|3.8|6.4|2.5|5.6|2.1"/>
</p:tagLst>
</file>

<file path=ppt/theme/theme1.xml><?xml version="1.0" encoding="utf-8"?>
<a:theme xmlns:a="http://schemas.openxmlformats.org/drawingml/2006/main" name="RetrospectVTI">
  <a:themeElements>
    <a:clrScheme name="AnalogousFromLightSeedLeftStep">
      <a:dk1>
        <a:srgbClr val="000000"/>
      </a:dk1>
      <a:lt1>
        <a:srgbClr val="FFFFFF"/>
      </a:lt1>
      <a:dk2>
        <a:srgbClr val="213B32"/>
      </a:dk2>
      <a:lt2>
        <a:srgbClr val="E8E5E2"/>
      </a:lt2>
      <a:accent1>
        <a:srgbClr val="81A6C7"/>
      </a:accent1>
      <a:accent2>
        <a:srgbClr val="6CAEB2"/>
      </a:accent2>
      <a:accent3>
        <a:srgbClr val="78AD9A"/>
      </a:accent3>
      <a:accent4>
        <a:srgbClr val="6BB07B"/>
      </a:accent4>
      <a:accent5>
        <a:srgbClr val="83AD79"/>
      </a:accent5>
      <a:accent6>
        <a:srgbClr val="91AA68"/>
      </a:accent6>
      <a:hlink>
        <a:srgbClr val="9F7C5D"/>
      </a:hlink>
      <a:folHlink>
        <a:srgbClr val="7F7F7F"/>
      </a:folHlink>
    </a:clrScheme>
    <a:fontScheme name="Personnalisé 2">
      <a:majorFont>
        <a:latin typeface="Roboto Light"/>
        <a:ea typeface=""/>
        <a:cs typeface=""/>
      </a:majorFont>
      <a:minorFont>
        <a:latin typeface="Roboto Light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22091</TotalTime>
  <Words>1849</Words>
  <Application>Microsoft Macintosh PowerPoint</Application>
  <PresentationFormat>Widescreen</PresentationFormat>
  <Paragraphs>665</Paragraphs>
  <Slides>36</Slides>
  <Notes>36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Roboto Light</vt:lpstr>
      <vt:lpstr>Roboto Medium</vt:lpstr>
      <vt:lpstr>RetrospectVTI</vt:lpstr>
      <vt:lpstr>Identification of patients with atrial fibrillation during normal sinus rhythm using different methodologies and machine learning techniques</vt:lpstr>
      <vt:lpstr>Presentation outline</vt:lpstr>
      <vt:lpstr>Objectives</vt:lpstr>
      <vt:lpstr>Objectives</vt:lpstr>
      <vt:lpstr>PowerPoint Presentation</vt:lpstr>
      <vt:lpstr>The heart and arrhythmias</vt:lpstr>
      <vt:lpstr>The heart and arrhythmias</vt:lpstr>
      <vt:lpstr>The heart and arrhythmias</vt:lpstr>
      <vt:lpstr>The heart and arrhythmias</vt:lpstr>
      <vt:lpstr>Artificial intelligence</vt:lpstr>
      <vt:lpstr>Artificial intelligence</vt:lpstr>
      <vt:lpstr>Artificial intelligence</vt:lpstr>
      <vt:lpstr>Artificial intelligence</vt:lpstr>
      <vt:lpstr>Artificial intelligence</vt:lpstr>
      <vt:lpstr>Artificial intelligence</vt:lpstr>
      <vt:lpstr>Methodologies</vt:lpstr>
      <vt:lpstr>Methodologies</vt:lpstr>
      <vt:lpstr>Methodologies</vt:lpstr>
      <vt:lpstr>Methodologies</vt:lpstr>
      <vt:lpstr>Methodologies</vt:lpstr>
      <vt:lpstr>Methodologies</vt:lpstr>
      <vt:lpstr>Methodologies</vt:lpstr>
      <vt:lpstr>Methodologies</vt:lpstr>
      <vt:lpstr>Methodologies</vt:lpstr>
      <vt:lpstr>Methodologies</vt:lpstr>
      <vt:lpstr>Methodologies</vt:lpstr>
      <vt:lpstr>Methodologies</vt:lpstr>
      <vt:lpstr>Methodologies</vt:lpstr>
      <vt:lpstr>Results</vt:lpstr>
      <vt:lpstr>Results</vt:lpstr>
      <vt:lpstr>Results</vt:lpstr>
      <vt:lpstr>Results</vt:lpstr>
      <vt:lpstr>Results</vt:lpstr>
      <vt:lpstr>Results</vt:lpstr>
      <vt:lpstr>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A*, Landmarks, and Triangle inequality (ALT) shortest path speedup technique for Bi-modal User-adapted road networks</dc:title>
  <dc:creator>HENEFFE  Alexandre</dc:creator>
  <cp:lastModifiedBy>Emilie Ffinch</cp:lastModifiedBy>
  <cp:revision>1095</cp:revision>
  <dcterms:created xsi:type="dcterms:W3CDTF">2021-08-20T10:39:36Z</dcterms:created>
  <dcterms:modified xsi:type="dcterms:W3CDTF">2023-09-04T08:15:54Z</dcterms:modified>
</cp:coreProperties>
</file>

<file path=docProps/thumbnail.jpeg>
</file>